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28"/>
  </p:handoutMasterIdLst>
  <p:sldIdLst>
    <p:sldId id="316" r:id="rId2"/>
    <p:sldId id="315" r:id="rId3"/>
    <p:sldId id="299" r:id="rId4"/>
    <p:sldId id="285" r:id="rId5"/>
    <p:sldId id="317" r:id="rId6"/>
    <p:sldId id="258" r:id="rId7"/>
    <p:sldId id="260" r:id="rId8"/>
    <p:sldId id="261" r:id="rId9"/>
    <p:sldId id="283" r:id="rId10"/>
    <p:sldId id="286" r:id="rId11"/>
    <p:sldId id="318" r:id="rId12"/>
    <p:sldId id="262" r:id="rId13"/>
    <p:sldId id="289" r:id="rId14"/>
    <p:sldId id="276" r:id="rId15"/>
    <p:sldId id="270" r:id="rId16"/>
    <p:sldId id="306" r:id="rId17"/>
    <p:sldId id="319" r:id="rId18"/>
    <p:sldId id="320" r:id="rId19"/>
    <p:sldId id="301" r:id="rId20"/>
    <p:sldId id="273" r:id="rId21"/>
    <p:sldId id="274" r:id="rId22"/>
    <p:sldId id="275" r:id="rId23"/>
    <p:sldId id="302" r:id="rId24"/>
    <p:sldId id="326" r:id="rId25"/>
    <p:sldId id="324" r:id="rId26"/>
    <p:sldId id="325" r:id="rId27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9EDF"/>
    <a:srgbClr val="EF840E"/>
    <a:srgbClr val="3333CC"/>
    <a:srgbClr val="009900"/>
    <a:srgbClr val="336600"/>
    <a:srgbClr val="0000FF"/>
    <a:srgbClr val="6633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16" autoAdjust="0"/>
    <p:restoredTop sz="94822" autoAdjust="0"/>
  </p:normalViewPr>
  <p:slideViewPr>
    <p:cSldViewPr>
      <p:cViewPr varScale="1">
        <p:scale>
          <a:sx n="94" d="100"/>
          <a:sy n="94" d="100"/>
        </p:scale>
        <p:origin x="96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DE9FEF59-376E-4C85-9B7B-51DE02F5FB9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A9D24961-CF84-42F3-B09A-CEF855A94BF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CA20080A-2EA9-42B2-9D54-2470BD66AA2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id="{D218AFB4-49F7-4DFC-83EF-758B40A2B64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EA2FA28-FDFE-4EED-BD18-97CF3E924BAE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F67057-CA1E-485D-BFB6-0D86FE7BE1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2FD4F0-9796-48C9-BF2F-BEEFE3BD30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C5C9CF-44A2-404B-95CA-2D302D3DE5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FA2CBB-03EE-4B05-95FD-2D0056B3A7F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31442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1F928E-65A5-4265-9691-407CAD3F42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500138-F1D8-42EE-AE52-6CF4462BFC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A0878E-6F20-46FA-8E1C-BD3703EFD4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B3AE1C-4C13-4EE9-B65C-D0F9EA777B2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03052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524FD5-4F8E-4C19-94DD-F7461D3991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A3339F-FD52-4F57-8E80-5C8326B99D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32D66D-4DCD-4989-A320-B6313A62F5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3DEA03-DDBE-4BD0-90A1-2CB5EF0D172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68044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en vier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A26DA0D-45AF-4E83-9765-62482B033B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4DCB102-1310-481C-A6B3-15611D1DFB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9395209-738A-4F94-AF08-C2F303F826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6BC48E-4CA5-49C3-9BE8-20C1F118F279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93165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oud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2E59FC-A8B1-45CF-BAF2-E5916022EE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65B5E6-95BF-4FA4-B8E2-0B23676DA5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E4291E-331D-492F-9A4C-8676045A07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B3E0D8-715C-4638-82B8-DDAD0CBDAD29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54673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en object bov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3D997E-C881-450B-8208-A2E87C0257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CB1F21-2D9A-4F18-9DE3-613770F1F8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52144C-7442-4E4B-9CEE-20041F07B6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8CF611-9330-421F-8DD2-EE62AF3D0BD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92051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3F4B02-45D5-4B4E-941B-07E63FD78F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D0E09C-5219-4980-A18B-A27706C006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A84D46-F43D-4B60-9FAE-974E2D9A6A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D81A03-F9A6-47A9-8312-A9EDCB1C57FD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56435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el, 2 inhoudselementen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1ADE9B5-CD8F-4F27-95F9-3C1EDAD5FF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2214E15-B965-4670-A6B3-DE01B02129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5D7266D-D5C1-40CD-8C03-479AB62FD5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9B8348-3587-443C-B476-0838C67E6CC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38679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87DFF3-63E5-44FC-9658-017F01EF68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2F43AC-2F94-471B-992D-8386A7AFC1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256124-0157-42CA-9E01-7FD685C8C8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6B6994-C705-4B68-B09F-0B5C4BCC6CF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66098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9F5960-C780-4C3B-9493-C5912FC828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B281CC-57DD-46A5-9B55-4D267226A4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3122B0-B4BA-48A0-8356-AC8DF034DB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47E235-B0D4-40E0-AA69-3165A1DE4607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79520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0C4058-5581-4CC7-A782-ACDE0B2D45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7972A4-AA0E-4FA0-9B3B-6731AD3284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9B4317-4A4A-4BF4-A1D2-B355F8291D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4C36A0-D521-43B3-926E-B5E5311095A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61887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147187D-15F7-4A3F-AC47-9AF6261D5D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8DBBC2C-3304-4CB8-A29C-698AB5D472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54BBBDC-9333-4F0D-B0E5-722DDE6E87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981C28-A640-4FCD-B092-31C8570F2150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51176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40FB35F-BEC3-4DD5-8157-BED00A6C03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8BBA5E7-35EC-4EBE-9865-E06CF9CD6A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CB69DCF-FCAC-4812-B592-92585AED61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8F8A6D-7222-4D1C-BA11-1723B7F3D51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74786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927ED1E-BD81-4D57-9A94-F2075BD2D1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BDF08F3-5156-49AA-9CC5-3D46B06381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16D25C2-1F52-45C1-8107-9139D1482B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0C1F4D-737A-4D9E-BCA7-90A59F21373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09094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E9FE92-CB53-4617-AD82-2F5717D544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0F5A11-6736-4715-B42F-9BA3B51CFB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454E2C-3901-4669-A7E8-2C5180D8C6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B3376F-0DA0-4FE1-BD8D-6A9ACC1FAFF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24060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9CA0B7-1E49-4118-83C3-AE8A292891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133E41-1ABA-4810-A4B2-FBB63ABAD4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881AF6-FC88-4800-B787-D2A5E1231A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50023A-F2AD-4A67-862D-287CBDC1E2B9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78232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AAAA519-EEB4-47E1-A750-DA829B48AF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AE1D8D13-E4B6-4E86-A744-E61964AD82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12644" name="Rectangle 4">
            <a:extLst>
              <a:ext uri="{FF2B5EF4-FFF2-40B4-BE49-F238E27FC236}">
                <a16:creationId xmlns:a16="http://schemas.microsoft.com/office/drawing/2014/main" id="{1DC87EE5-B15F-4317-9B9B-D7D788D024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12645" name="Rectangle 5">
            <a:extLst>
              <a:ext uri="{FF2B5EF4-FFF2-40B4-BE49-F238E27FC236}">
                <a16:creationId xmlns:a16="http://schemas.microsoft.com/office/drawing/2014/main" id="{4D4875CC-249D-42CB-9C19-EFA4FB0EEC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12646" name="Rectangle 6">
            <a:extLst>
              <a:ext uri="{FF2B5EF4-FFF2-40B4-BE49-F238E27FC236}">
                <a16:creationId xmlns:a16="http://schemas.microsoft.com/office/drawing/2014/main" id="{12BCAF9F-B821-4CE0-82B3-D27A62CE3E7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D520100-A5BA-4310-8A48-1740A88E8D8B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47AE365-C057-4870-8A0F-F3EBAA32205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692150"/>
            <a:ext cx="8893175" cy="1470025"/>
          </a:xfrm>
        </p:spPr>
        <p:txBody>
          <a:bodyPr anchor="ctr"/>
          <a:lstStyle/>
          <a:p>
            <a:pPr eaLnBrk="1" hangingPunct="1"/>
            <a:r>
              <a:rPr lang="nl-NL" altLang="nl-NL" sz="4400" b="1">
                <a:solidFill>
                  <a:srgbClr val="2A9EDF"/>
                </a:solidFill>
              </a:rPr>
              <a:t>Oudtestamentische feesten: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ACC1342-15DB-4215-BAB5-0B338956812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3850" y="2997200"/>
            <a:ext cx="8424863" cy="2641600"/>
          </a:xfrm>
        </p:spPr>
        <p:txBody>
          <a:bodyPr/>
          <a:lstStyle/>
          <a:p>
            <a:pPr eaLnBrk="1" hangingPunct="1"/>
            <a:r>
              <a:rPr lang="nl-NL" altLang="nl-NL" sz="4400" b="1">
                <a:solidFill>
                  <a:srgbClr val="EF840E"/>
                </a:solidFill>
              </a:rPr>
              <a:t>Wat hebben ze ons vandaag </a:t>
            </a:r>
          </a:p>
          <a:p>
            <a:pPr eaLnBrk="1" hangingPunct="1"/>
            <a:r>
              <a:rPr lang="nl-NL" altLang="nl-NL" sz="4400" b="1">
                <a:solidFill>
                  <a:srgbClr val="EF840E"/>
                </a:solidFill>
              </a:rPr>
              <a:t>te zeggen?</a:t>
            </a:r>
            <a:br>
              <a:rPr lang="nl-NL" altLang="nl-NL" sz="4400" b="1">
                <a:solidFill>
                  <a:srgbClr val="CC6600"/>
                </a:solidFill>
              </a:rPr>
            </a:br>
            <a:endParaRPr lang="nl-NL" altLang="nl-NL" sz="4400" b="1">
              <a:solidFill>
                <a:srgbClr val="CC66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670C797-2C87-4ECE-A092-97C31CE4CC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620713"/>
            <a:ext cx="8208962" cy="1143000"/>
          </a:xfrm>
        </p:spPr>
        <p:txBody>
          <a:bodyPr/>
          <a:lstStyle/>
          <a:p>
            <a:pPr eaLnBrk="1" hangingPunct="1"/>
            <a:r>
              <a:rPr lang="en-US" altLang="nl-NL">
                <a:solidFill>
                  <a:srgbClr val="CC3300"/>
                </a:solidFill>
              </a:rPr>
              <a:t> </a:t>
            </a:r>
            <a:endParaRPr lang="nl-NL" altLang="nl-NL" sz="2800">
              <a:solidFill>
                <a:srgbClr val="CC3300"/>
              </a:solidFill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201B6134-B81F-405C-8324-202FFDE4C84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2133600"/>
            <a:ext cx="4103688" cy="172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nl-NL" altLang="nl-NL" sz="2800">
              <a:solidFill>
                <a:srgbClr val="C70F3B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nl-NL" altLang="nl-NL" sz="2400" b="1">
                <a:solidFill>
                  <a:srgbClr val="EF840E"/>
                </a:solidFill>
              </a:rPr>
              <a:t>de middelste matse (de Zoon) wordt gebroken, zoals ook Jezus is geofferd</a:t>
            </a:r>
            <a:endParaRPr lang="nl-NL" altLang="nl-NL" sz="2000" b="1">
              <a:solidFill>
                <a:srgbClr val="EF840E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NL" altLang="nl-NL" sz="2800" b="1">
              <a:solidFill>
                <a:srgbClr val="C70F3B"/>
              </a:solidFill>
            </a:endParaRPr>
          </a:p>
        </p:txBody>
      </p:sp>
      <p:pic>
        <p:nvPicPr>
          <p:cNvPr id="11268" name="Picture 4" descr="Matses">
            <a:extLst>
              <a:ext uri="{FF2B5EF4-FFF2-40B4-BE49-F238E27FC236}">
                <a16:creationId xmlns:a16="http://schemas.microsoft.com/office/drawing/2014/main" id="{2FFE6A0F-372D-4796-9D8E-30304F8F17F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628775"/>
            <a:ext cx="3889375" cy="2881313"/>
          </a:xfr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lm">
            <a:extLst>
              <a:ext uri="{FF2B5EF4-FFF2-40B4-BE49-F238E27FC236}">
                <a16:creationId xmlns:a16="http://schemas.microsoft.com/office/drawing/2014/main" id="{1B73335C-7DBB-44DB-B59A-47AEA5456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196975"/>
            <a:ext cx="5889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plm">
            <a:extLst>
              <a:ext uri="{FF2B5EF4-FFF2-40B4-BE49-F238E27FC236}">
                <a16:creationId xmlns:a16="http://schemas.microsoft.com/office/drawing/2014/main" id="{582870D6-FEBB-44D1-8161-7A3A39CF0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636838"/>
            <a:ext cx="5889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elia beker">
            <a:extLst>
              <a:ext uri="{FF2B5EF4-FFF2-40B4-BE49-F238E27FC236}">
                <a16:creationId xmlns:a16="http://schemas.microsoft.com/office/drawing/2014/main" id="{E7274333-4509-4F60-ADB5-466659550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652963"/>
            <a:ext cx="628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7" name="Rectangle 5">
            <a:extLst>
              <a:ext uri="{FF2B5EF4-FFF2-40B4-BE49-F238E27FC236}">
                <a16:creationId xmlns:a16="http://schemas.microsoft.com/office/drawing/2014/main" id="{4B2A6082-B5B8-4A1E-9C48-263E6544B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981075"/>
            <a:ext cx="4321175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nl-NL" altLang="nl-NL" sz="500"/>
          </a:p>
          <a:p>
            <a:pPr eaLnBrk="1" hangingPunct="1">
              <a:lnSpc>
                <a:spcPct val="80000"/>
              </a:lnSpc>
            </a:pPr>
            <a:endParaRPr lang="nl-NL" altLang="nl-NL" sz="5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NL" altLang="nl-NL" sz="18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altLang="nl-NL" sz="1800"/>
              <a:t>	</a:t>
            </a:r>
            <a:r>
              <a:rPr lang="nl-NL" altLang="nl-NL" sz="2000" b="1">
                <a:solidFill>
                  <a:srgbClr val="2A9EDF"/>
                </a:solidFill>
              </a:rPr>
              <a:t>3.  de beker van de verlossing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NL" altLang="nl-NL" sz="2000" b="1">
              <a:solidFill>
                <a:srgbClr val="2A9ED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NL" altLang="nl-NL" sz="2000" b="1">
              <a:solidFill>
                <a:srgbClr val="2A9ED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altLang="nl-NL" sz="2000" b="1">
                <a:solidFill>
                  <a:srgbClr val="2A9EDF"/>
                </a:solidFill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NL" altLang="nl-NL" sz="2000" b="1">
              <a:solidFill>
                <a:srgbClr val="2A9ED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altLang="nl-NL" sz="2000" b="1">
                <a:solidFill>
                  <a:srgbClr val="2A9EDF"/>
                </a:solidFill>
              </a:rPr>
              <a:t>	4.  de beker van de lofprijzing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NL" altLang="nl-NL" sz="2000" b="1">
              <a:solidFill>
                <a:srgbClr val="2A9ED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NL" altLang="nl-NL" sz="2000" b="1">
              <a:solidFill>
                <a:srgbClr val="2A9ED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NL" altLang="nl-NL" sz="2000" b="1">
              <a:solidFill>
                <a:srgbClr val="2A9ED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NL" altLang="nl-NL" sz="2000" b="1">
              <a:solidFill>
                <a:srgbClr val="2A9ED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altLang="nl-NL" sz="2000" b="1">
                <a:solidFill>
                  <a:srgbClr val="2A9EDF"/>
                </a:solidFill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altLang="nl-NL" sz="2000" b="1">
                <a:solidFill>
                  <a:srgbClr val="2A9EDF"/>
                </a:solidFill>
              </a:rPr>
              <a:t>	5. Een extra beker voor de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altLang="nl-NL" sz="2000" b="1">
                <a:solidFill>
                  <a:srgbClr val="2A9EDF"/>
                </a:solidFill>
              </a:rPr>
              <a:t>	    profeet Elia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NL" altLang="nl-NL" sz="2000" b="1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NL" altLang="nl-NL" sz="18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NL" altLang="nl-NL" sz="7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altLang="nl-NL" sz="700"/>
              <a:t>	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82C6741-E0ED-45FC-B770-6697D6B716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 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8321C5CF-D091-4E60-9FF7-DDB8C5A320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642350" cy="40322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nl-NL" altLang="nl-NL" sz="2800" b="1">
                <a:solidFill>
                  <a:srgbClr val="EF840E"/>
                </a:solidFill>
              </a:rPr>
              <a:t>Pesach/Feest van de ongezuurde broden: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nl-NL" altLang="nl-NL" sz="2800" b="1">
                <a:solidFill>
                  <a:srgbClr val="3333CC"/>
                </a:solidFill>
              </a:rPr>
              <a:t> </a:t>
            </a:r>
          </a:p>
          <a:p>
            <a:pPr eaLnBrk="1" hangingPunct="1"/>
            <a:r>
              <a:rPr lang="nl-NL" altLang="nl-NL" sz="2000" b="1">
                <a:solidFill>
                  <a:srgbClr val="2A9EDF"/>
                </a:solidFill>
              </a:rPr>
              <a:t>7 dagen lang. De eerste dag, Sederavond, wordt de verlossing uit de slavernij van de zonde (in Egypte herdacht).</a:t>
            </a:r>
          </a:p>
          <a:p>
            <a:pPr eaLnBrk="1" hangingPunct="1"/>
            <a:r>
              <a:rPr lang="nl-NL" altLang="nl-NL" sz="2000" b="1">
                <a:solidFill>
                  <a:srgbClr val="2A9EDF"/>
                </a:solidFill>
              </a:rPr>
              <a:t>Op de eerste dag van de week tijdens dit feest is het Feest van de Eerstelingen. Dé Eersteling staat op, overwint dood en Satan, en brengt Zijn volk verlossing.</a:t>
            </a:r>
          </a:p>
          <a:p>
            <a:pPr eaLnBrk="1" hangingPunct="1"/>
            <a:r>
              <a:rPr lang="en-US" altLang="nl-NL" sz="2000" b="1">
                <a:solidFill>
                  <a:srgbClr val="2A9EDF"/>
                </a:solidFill>
              </a:rPr>
              <a:t>Tóen had God al op het oog, dat hét Paaslam moest worden geslacht. </a:t>
            </a:r>
          </a:p>
          <a:p>
            <a:pPr eaLnBrk="1" hangingPunct="1">
              <a:lnSpc>
                <a:spcPct val="150000"/>
              </a:lnSpc>
            </a:pPr>
            <a:endParaRPr lang="nl-NL" altLang="nl-NL" sz="2000" b="1">
              <a:solidFill>
                <a:srgbClr val="3333CC"/>
              </a:solidFill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B9303E07-C2DB-4ED8-8575-DA3EE54E86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620713"/>
            <a:ext cx="8497888" cy="5759450"/>
          </a:xfrm>
        </p:spPr>
        <p:txBody>
          <a:bodyPr/>
          <a:lstStyle/>
          <a:p>
            <a:pPr eaLnBrk="1" hangingPunct="1"/>
            <a:r>
              <a:rPr lang="en-US" altLang="nl-NL" sz="2400" b="1">
                <a:solidFill>
                  <a:srgbClr val="2A9EDF"/>
                </a:solidFill>
              </a:rPr>
              <a:t>Het was niet toevallig, dat dit zijn beslag kreeg op de vooravond van Pesach.</a:t>
            </a:r>
          </a:p>
          <a:p>
            <a:pPr eaLnBrk="1" hangingPunct="1"/>
            <a:r>
              <a:rPr lang="en-US" altLang="nl-NL" sz="2400" b="1">
                <a:solidFill>
                  <a:srgbClr val="2A9EDF"/>
                </a:solidFill>
              </a:rPr>
              <a:t>Het was niet toevallig, dat Hij met Pesach werd geofferd. </a:t>
            </a:r>
          </a:p>
          <a:p>
            <a:pPr eaLnBrk="1" hangingPunct="1"/>
            <a:r>
              <a:rPr lang="en-US" altLang="nl-NL" sz="2400" b="1">
                <a:solidFill>
                  <a:srgbClr val="2A9EDF"/>
                </a:solidFill>
              </a:rPr>
              <a:t>Het was niet toevallig, dat Hij opstond op het feest van de eerstelingen.</a:t>
            </a:r>
          </a:p>
          <a:p>
            <a:pPr eaLnBrk="1" hangingPunct="1"/>
            <a:r>
              <a:rPr lang="en-US" altLang="nl-NL" sz="2400" b="1">
                <a:solidFill>
                  <a:srgbClr val="2A9EDF"/>
                </a:solidFill>
              </a:rPr>
              <a:t>Daarom door God ingesteld in het verre verleden voor altijd! (Lev. 23:14 en 21).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nl-NL" sz="2400" b="1">
                <a:solidFill>
                  <a:srgbClr val="2A9EDF"/>
                </a:solidFill>
              </a:rPr>
              <a:t>De feesten door Christus tot volheid gebracht. </a:t>
            </a:r>
          </a:p>
          <a:p>
            <a:pPr eaLnBrk="1" hangingPunct="1"/>
            <a:r>
              <a:rPr lang="en-US" altLang="nl-NL" sz="2400" b="1">
                <a:solidFill>
                  <a:srgbClr val="2A9EDF"/>
                </a:solidFill>
              </a:rPr>
              <a:t>Níet afgeschaft, maar een nieuwe, diepere betekenis aan toegevoegd.</a:t>
            </a:r>
          </a:p>
          <a:p>
            <a:pPr eaLnBrk="1" hangingPunct="1"/>
            <a:r>
              <a:rPr lang="en-US" altLang="nl-NL" sz="2400" b="1">
                <a:solidFill>
                  <a:srgbClr val="2A9EDF"/>
                </a:solidFill>
              </a:rPr>
              <a:t>Het bewijs van Gods trouw aan wat Hij zegt en belooft! (Gen. 3: 15)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NL" altLang="nl-NL" sz="2400"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8336730-CA26-476A-AAC9-FCFB897F38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nl-NL" b="1">
                <a:solidFill>
                  <a:srgbClr val="EF840E"/>
                </a:solidFill>
              </a:rPr>
              <a:t>2. Het wekenfeest / Pinksteren</a:t>
            </a:r>
            <a:endParaRPr lang="nl-NL" altLang="nl-NL" b="1">
              <a:solidFill>
                <a:srgbClr val="EF840E"/>
              </a:solidFill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C42416D-50A1-4CA1-B16B-E6E01050BD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4114800" cy="1871663"/>
          </a:xfrm>
        </p:spPr>
        <p:txBody>
          <a:bodyPr/>
          <a:lstStyle/>
          <a:p>
            <a:pPr eaLnBrk="1" hangingPunct="1"/>
            <a:r>
              <a:rPr lang="en-US" altLang="nl-NL" sz="3200">
                <a:solidFill>
                  <a:srgbClr val="2A9EDF"/>
                </a:solidFill>
              </a:rPr>
              <a:t>Het offer op het Wekenfeest</a:t>
            </a:r>
            <a:r>
              <a:rPr lang="en-US" altLang="nl-NL" sz="4000">
                <a:solidFill>
                  <a:srgbClr val="2A9EDF"/>
                </a:solidFill>
              </a:rPr>
              <a:t> </a:t>
            </a:r>
            <a:br>
              <a:rPr lang="en-US" altLang="nl-NL" sz="4000">
                <a:solidFill>
                  <a:srgbClr val="2A9EDF"/>
                </a:solidFill>
              </a:rPr>
            </a:br>
            <a:r>
              <a:rPr lang="en-US" altLang="nl-NL" sz="4000">
                <a:solidFill>
                  <a:srgbClr val="2A9EDF"/>
                </a:solidFill>
              </a:rPr>
              <a:t>(</a:t>
            </a:r>
            <a:r>
              <a:rPr lang="en-US" altLang="nl-NL" sz="3200">
                <a:solidFill>
                  <a:srgbClr val="2A9EDF"/>
                </a:solidFill>
              </a:rPr>
              <a:t>Lev. 23:15-20) </a:t>
            </a:r>
            <a:endParaRPr lang="nl-NL" altLang="nl-NL" sz="3200">
              <a:solidFill>
                <a:srgbClr val="2A9EDF"/>
              </a:solidFill>
            </a:endParaRPr>
          </a:p>
        </p:txBody>
      </p:sp>
      <p:pic>
        <p:nvPicPr>
          <p:cNvPr id="16387" name="Picture 6" descr="broodjes1">
            <a:extLst>
              <a:ext uri="{FF2B5EF4-FFF2-40B4-BE49-F238E27FC236}">
                <a16:creationId xmlns:a16="http://schemas.microsoft.com/office/drawing/2014/main" id="{528F9ED4-26C8-4503-A9C8-F317972C926E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3500438"/>
            <a:ext cx="2039937" cy="1374775"/>
          </a:xfrm>
        </p:spPr>
      </p:pic>
      <p:sp>
        <p:nvSpPr>
          <p:cNvPr id="16388" name="Rectangle 8">
            <a:extLst>
              <a:ext uri="{FF2B5EF4-FFF2-40B4-BE49-F238E27FC236}">
                <a16:creationId xmlns:a16="http://schemas.microsoft.com/office/drawing/2014/main" id="{80F3FD7B-F52A-4CC3-B23D-CBA3224696FF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3924300" y="404813"/>
            <a:ext cx="4932363" cy="6165850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nl-NL" altLang="nl-NL" sz="2000">
                <a:solidFill>
                  <a:srgbClr val="FF0000"/>
                </a:solidFill>
              </a:rPr>
              <a:t>15 </a:t>
            </a:r>
            <a:r>
              <a:rPr lang="nl-NL" altLang="nl-NL" sz="2000"/>
              <a:t>Vanaf die dag na de sabbat, vanaf de dag dat de schoof omhooggeheven is, moeten zeven volle weken worden afgeteld, </a:t>
            </a:r>
            <a:r>
              <a:rPr lang="nl-NL" altLang="nl-NL" sz="2000">
                <a:solidFill>
                  <a:srgbClr val="FF0000"/>
                </a:solidFill>
              </a:rPr>
              <a:t>16</a:t>
            </a:r>
            <a:r>
              <a:rPr lang="nl-NL" altLang="nl-NL" sz="2000"/>
              <a:t> tot de dag na de zevende sabbat. Vijftig dagen moeten jullie aftellen, en dan moeten jullie de </a:t>
            </a:r>
            <a:r>
              <a:rPr lang="nl-NL" altLang="nl-NL" sz="2000" b="1"/>
              <a:t>HEER</a:t>
            </a:r>
            <a:r>
              <a:rPr lang="nl-NL" altLang="nl-NL" sz="2000"/>
              <a:t> een graanoffer aanbieden uit de nieuwe tarweoogst. </a:t>
            </a:r>
          </a:p>
          <a:p>
            <a:pPr eaLnBrk="1" hangingPunct="1">
              <a:lnSpc>
                <a:spcPct val="125000"/>
              </a:lnSpc>
            </a:pPr>
            <a:r>
              <a:rPr lang="nl-NL" altLang="nl-NL" sz="2000">
                <a:solidFill>
                  <a:srgbClr val="FF0000"/>
                </a:solidFill>
              </a:rPr>
              <a:t>17</a:t>
            </a:r>
            <a:r>
              <a:rPr lang="nl-NL" altLang="nl-NL" sz="2000"/>
              <a:t> Jullie moeten dan uit je woonplaats brood meenemen om het voor de </a:t>
            </a:r>
            <a:r>
              <a:rPr lang="nl-NL" altLang="nl-NL" sz="2000" b="1"/>
              <a:t>HEER</a:t>
            </a:r>
            <a:r>
              <a:rPr lang="nl-NL" altLang="nl-NL" sz="2000"/>
              <a:t> omhoog te heffen: </a:t>
            </a:r>
            <a:r>
              <a:rPr lang="nl-NL" altLang="nl-NL" sz="2000" b="1" i="1" u="sng"/>
              <a:t>twee broden</a:t>
            </a:r>
            <a:r>
              <a:rPr lang="nl-NL" altLang="nl-NL" sz="2000"/>
              <a:t> van twee tiende efa tarwebloem, met zuurdesem gebakken, als gave voor de </a:t>
            </a:r>
            <a:r>
              <a:rPr lang="nl-NL" altLang="nl-NL" sz="2000" b="1"/>
              <a:t>HEER</a:t>
            </a:r>
            <a:r>
              <a:rPr lang="nl-NL" altLang="nl-NL" sz="2000"/>
              <a:t> uit de eerste opbrengst van de nieuwe oogst. 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>
            <a:extLst>
              <a:ext uri="{FF2B5EF4-FFF2-40B4-BE49-F238E27FC236}">
                <a16:creationId xmlns:a16="http://schemas.microsoft.com/office/drawing/2014/main" id="{F9C2F857-E443-4048-B4AE-4B2DCD2BB90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995738" y="188913"/>
            <a:ext cx="5148262" cy="6669087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nl-NL" altLang="nl-NL" sz="2000">
                <a:solidFill>
                  <a:srgbClr val="FF0000"/>
                </a:solidFill>
              </a:rPr>
              <a:t>18</a:t>
            </a:r>
            <a:r>
              <a:rPr lang="nl-NL" altLang="nl-NL" sz="2000"/>
              <a:t> Tegelijk met het brood moeten </a:t>
            </a:r>
            <a:r>
              <a:rPr lang="nl-NL" altLang="nl-NL" sz="2000" b="1" i="1" u="sng"/>
              <a:t>zeven eenjarige rammen</a:t>
            </a:r>
            <a:r>
              <a:rPr lang="nl-NL" altLang="nl-NL" sz="2000" b="1" i="1"/>
              <a:t> zonder enig gebrek, </a:t>
            </a:r>
            <a:r>
              <a:rPr lang="nl-NL" altLang="nl-NL" sz="2000" b="1" i="1" u="sng"/>
              <a:t>een stier</a:t>
            </a:r>
            <a:r>
              <a:rPr lang="nl-NL" altLang="nl-NL" sz="2000" b="1" i="1"/>
              <a:t> en </a:t>
            </a:r>
            <a:r>
              <a:rPr lang="nl-NL" altLang="nl-NL" sz="2000" b="1" i="1" u="sng"/>
              <a:t>twee volwassen rammen</a:t>
            </a:r>
            <a:r>
              <a:rPr lang="nl-NL" altLang="nl-NL" sz="2000"/>
              <a:t> worden aangeboden. Die dienen als brandoffer voor de </a:t>
            </a:r>
            <a:r>
              <a:rPr lang="nl-NL" altLang="nl-NL" sz="2000" b="1"/>
              <a:t>HEER</a:t>
            </a:r>
            <a:r>
              <a:rPr lang="nl-NL" altLang="nl-NL" sz="2000"/>
              <a:t> en vormen samen met de bijbehorende graan- en wijnoffers een geurige gave die de </a:t>
            </a:r>
            <a:r>
              <a:rPr lang="nl-NL" altLang="nl-NL" sz="2000" b="1"/>
              <a:t>HEER</a:t>
            </a:r>
            <a:r>
              <a:rPr lang="nl-NL" altLang="nl-NL" sz="2000"/>
              <a:t> behaagt. </a:t>
            </a:r>
          </a:p>
          <a:p>
            <a:pPr eaLnBrk="1" hangingPunct="1">
              <a:lnSpc>
                <a:spcPct val="125000"/>
              </a:lnSpc>
            </a:pPr>
            <a:r>
              <a:rPr lang="nl-NL" altLang="nl-NL" sz="2000">
                <a:solidFill>
                  <a:srgbClr val="FF0000"/>
                </a:solidFill>
              </a:rPr>
              <a:t>19</a:t>
            </a:r>
            <a:r>
              <a:rPr lang="nl-NL" altLang="nl-NL" sz="2000"/>
              <a:t> Als reinigingsoffer moet een bok worden geofferd, en als vredeoffer twee eenjarige rammen. </a:t>
            </a:r>
          </a:p>
          <a:p>
            <a:pPr eaLnBrk="1" hangingPunct="1">
              <a:lnSpc>
                <a:spcPct val="125000"/>
              </a:lnSpc>
            </a:pPr>
            <a:r>
              <a:rPr lang="nl-NL" altLang="nl-NL" sz="2000">
                <a:solidFill>
                  <a:srgbClr val="FF0000"/>
                </a:solidFill>
              </a:rPr>
              <a:t>20</a:t>
            </a:r>
            <a:r>
              <a:rPr lang="nl-NL" altLang="nl-NL" sz="2000"/>
              <a:t> De twee jonge rammen moet de priester tegelijk met het brood uit de eerste opbrengst van de nieuwe oogst ten overstaan van de </a:t>
            </a:r>
            <a:r>
              <a:rPr lang="nl-NL" altLang="nl-NL" sz="2000" b="1"/>
              <a:t>HEER</a:t>
            </a:r>
            <a:r>
              <a:rPr lang="nl-NL" altLang="nl-NL" sz="2000"/>
              <a:t> omhoogheffen. </a:t>
            </a:r>
          </a:p>
          <a:p>
            <a:pPr eaLnBrk="1" hangingPunct="1">
              <a:lnSpc>
                <a:spcPct val="80000"/>
              </a:lnSpc>
            </a:pPr>
            <a:endParaRPr lang="nl-NL" altLang="nl-NL" sz="2000"/>
          </a:p>
        </p:txBody>
      </p:sp>
      <p:pic>
        <p:nvPicPr>
          <p:cNvPr id="17411" name="Picture 7" descr="offer wekenfeest dia 8">
            <a:extLst>
              <a:ext uri="{FF2B5EF4-FFF2-40B4-BE49-F238E27FC236}">
                <a16:creationId xmlns:a16="http://schemas.microsoft.com/office/drawing/2014/main" id="{F814BEF6-7CE5-4330-9200-765D3CB1BBFA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852738"/>
            <a:ext cx="4038600" cy="2038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0C206590-2626-42CD-9911-D98E09EA0E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 eaLnBrk="1" hangingPunct="1"/>
            <a:r>
              <a:rPr lang="nl-NL" altLang="nl-NL">
                <a:solidFill>
                  <a:srgbClr val="FF3300"/>
                </a:solidFill>
              </a:rPr>
              <a:t>de wetgeving op Sinaï</a:t>
            </a:r>
          </a:p>
        </p:txBody>
      </p:sp>
      <p:sp>
        <p:nvSpPr>
          <p:cNvPr id="18435" name="Rectangle 5">
            <a:extLst>
              <a:ext uri="{FF2B5EF4-FFF2-40B4-BE49-F238E27FC236}">
                <a16:creationId xmlns:a16="http://schemas.microsoft.com/office/drawing/2014/main" id="{C0D68C23-0D92-4A78-B65C-668477FE7D5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6613"/>
            <a:ext cx="4284663" cy="6021387"/>
          </a:xfrm>
        </p:spPr>
        <p:txBody>
          <a:bodyPr/>
          <a:lstStyle/>
          <a:p>
            <a:pPr eaLnBrk="1" hangingPunct="1">
              <a:lnSpc>
                <a:spcPct val="125000"/>
              </a:lnSpc>
              <a:buFontTx/>
              <a:buNone/>
            </a:pPr>
            <a:r>
              <a:rPr lang="en-US" altLang="nl-NL" sz="1800"/>
              <a:t>Ex. 19:16-18</a:t>
            </a:r>
          </a:p>
          <a:p>
            <a:pPr eaLnBrk="1" hangingPunct="1">
              <a:buFontTx/>
              <a:buNone/>
            </a:pPr>
            <a:r>
              <a:rPr lang="nl-NL" altLang="nl-NL" sz="2000">
                <a:solidFill>
                  <a:srgbClr val="FF0000"/>
                </a:solidFill>
              </a:rPr>
              <a:t>16</a:t>
            </a:r>
            <a:r>
              <a:rPr lang="nl-NL" altLang="nl-NL" sz="2000"/>
              <a:t> Op de derde dag, bij het aan-</a:t>
            </a:r>
          </a:p>
          <a:p>
            <a:pPr eaLnBrk="1" hangingPunct="1">
              <a:buFontTx/>
              <a:buNone/>
            </a:pPr>
            <a:r>
              <a:rPr lang="nl-NL" altLang="nl-NL" sz="2000"/>
              <a:t>Breken van de morgen, begon het </a:t>
            </a:r>
          </a:p>
          <a:p>
            <a:pPr eaLnBrk="1" hangingPunct="1">
              <a:buFontTx/>
              <a:buNone/>
            </a:pPr>
            <a:r>
              <a:rPr lang="nl-NL" altLang="nl-NL" sz="2000"/>
              <a:t>te donderen en te bliksemen, er </a:t>
            </a:r>
          </a:p>
          <a:p>
            <a:pPr eaLnBrk="1" hangingPunct="1">
              <a:buFontTx/>
              <a:buNone/>
            </a:pPr>
            <a:r>
              <a:rPr lang="nl-NL" altLang="nl-NL" sz="2000"/>
              <a:t>hing een dreigende wolk boven de </a:t>
            </a:r>
          </a:p>
          <a:p>
            <a:pPr eaLnBrk="1" hangingPunct="1">
              <a:buFontTx/>
              <a:buNone/>
            </a:pPr>
            <a:r>
              <a:rPr lang="nl-NL" altLang="nl-NL" sz="2000"/>
              <a:t>berg, en zeer luid weerklonk het </a:t>
            </a:r>
          </a:p>
          <a:p>
            <a:pPr eaLnBrk="1" hangingPunct="1">
              <a:buFontTx/>
              <a:buNone/>
            </a:pPr>
            <a:r>
              <a:rPr lang="nl-NL" altLang="nl-NL" sz="2000"/>
              <a:t>geschal van een ramshoorn. </a:t>
            </a:r>
          </a:p>
          <a:p>
            <a:pPr eaLnBrk="1" hangingPunct="1">
              <a:buFontTx/>
              <a:buNone/>
            </a:pPr>
            <a:r>
              <a:rPr lang="nl-NL" altLang="nl-NL" sz="2000"/>
              <a:t>Iedereen in het kamp beefde. </a:t>
            </a:r>
          </a:p>
          <a:p>
            <a:pPr eaLnBrk="1" hangingPunct="1">
              <a:buFontTx/>
              <a:buNone/>
            </a:pPr>
            <a:r>
              <a:rPr lang="nl-NL" altLang="nl-NL" sz="2000">
                <a:solidFill>
                  <a:srgbClr val="FF0000"/>
                </a:solidFill>
              </a:rPr>
              <a:t>17</a:t>
            </a:r>
            <a:r>
              <a:rPr lang="nl-NL" altLang="nl-NL" sz="2000"/>
              <a:t> Mozes leidde het volk het </a:t>
            </a:r>
          </a:p>
          <a:p>
            <a:pPr eaLnBrk="1" hangingPunct="1">
              <a:buFontTx/>
              <a:buNone/>
            </a:pPr>
            <a:r>
              <a:rPr lang="nl-NL" altLang="nl-NL" sz="2000"/>
              <a:t>kamp uit, God tegemoet. Aan de </a:t>
            </a:r>
          </a:p>
          <a:p>
            <a:pPr eaLnBrk="1" hangingPunct="1">
              <a:buFontTx/>
              <a:buNone/>
            </a:pPr>
            <a:r>
              <a:rPr lang="nl-NL" altLang="nl-NL" sz="2000"/>
              <a:t>voet van de berg bleven ze staan. </a:t>
            </a:r>
          </a:p>
          <a:p>
            <a:pPr eaLnBrk="1" hangingPunct="1">
              <a:buFontTx/>
              <a:buNone/>
            </a:pPr>
            <a:r>
              <a:rPr lang="nl-NL" altLang="nl-NL" sz="2000">
                <a:solidFill>
                  <a:srgbClr val="FF0000"/>
                </a:solidFill>
              </a:rPr>
              <a:t>18</a:t>
            </a:r>
            <a:r>
              <a:rPr lang="nl-NL" altLang="nl-NL" sz="2000"/>
              <a:t> De Sinai was volledig in rook </a:t>
            </a:r>
          </a:p>
          <a:p>
            <a:pPr eaLnBrk="1" hangingPunct="1">
              <a:buFontTx/>
              <a:buNone/>
            </a:pPr>
            <a:r>
              <a:rPr lang="nl-NL" altLang="nl-NL" sz="2000"/>
              <a:t>gehuld, want de </a:t>
            </a:r>
            <a:r>
              <a:rPr lang="nl-NL" altLang="nl-NL" sz="2000" b="1"/>
              <a:t>HEER</a:t>
            </a:r>
            <a:r>
              <a:rPr lang="nl-NL" altLang="nl-NL" sz="2000"/>
              <a:t> was daarop </a:t>
            </a:r>
          </a:p>
          <a:p>
            <a:pPr eaLnBrk="1" hangingPunct="1">
              <a:buFontTx/>
              <a:buNone/>
            </a:pPr>
            <a:r>
              <a:rPr lang="nl-NL" altLang="nl-NL" sz="2000"/>
              <a:t>neergedaald in vuur. </a:t>
            </a:r>
          </a:p>
          <a:p>
            <a:pPr eaLnBrk="1" hangingPunct="1">
              <a:buFontTx/>
              <a:buNone/>
            </a:pPr>
            <a:r>
              <a:rPr lang="nl-NL" altLang="nl-NL" sz="2000"/>
              <a:t>De rook steeg op als de rook uit een </a:t>
            </a:r>
          </a:p>
          <a:p>
            <a:pPr eaLnBrk="1" hangingPunct="1">
              <a:buFontTx/>
              <a:buNone/>
            </a:pPr>
            <a:r>
              <a:rPr lang="nl-NL" altLang="nl-NL" sz="2000"/>
              <a:t>smeltoven, en de berg trilde hevig. </a:t>
            </a:r>
          </a:p>
        </p:txBody>
      </p:sp>
      <p:pic>
        <p:nvPicPr>
          <p:cNvPr id="18436" name="Picture 11" descr="wetgeving op Horeb">
            <a:extLst>
              <a:ext uri="{FF2B5EF4-FFF2-40B4-BE49-F238E27FC236}">
                <a16:creationId xmlns:a16="http://schemas.microsoft.com/office/drawing/2014/main" id="{2D40047D-3659-46A3-9CCE-0F189787E535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2060575"/>
            <a:ext cx="4608512" cy="3811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>
            <a:extLst>
              <a:ext uri="{FF2B5EF4-FFF2-40B4-BE49-F238E27FC236}">
                <a16:creationId xmlns:a16="http://schemas.microsoft.com/office/drawing/2014/main" id="{89E501F6-4DA4-41B8-B8EA-FA9E32C85EB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404813"/>
            <a:ext cx="4038600" cy="446405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nl-NL" sz="1000">
                <a:latin typeface="OLBHEB" panose="00000400000000000000" pitchFamily="2" charset="0"/>
              </a:rPr>
              <a:t>				</a:t>
            </a:r>
            <a:r>
              <a:rPr lang="nl-NL" altLang="nl-NL" sz="1800"/>
              <a:t> </a:t>
            </a:r>
            <a:r>
              <a:rPr lang="he-IL" altLang="nl-NL" sz="4400">
                <a:solidFill>
                  <a:srgbClr val="993300"/>
                </a:solidFill>
                <a:ea typeface="Narkisim"/>
                <a:cs typeface="Narkisim"/>
              </a:rPr>
              <a:t>חרת</a:t>
            </a:r>
            <a:r>
              <a:rPr lang="nl-NL" altLang="nl-NL" sz="4400">
                <a:ea typeface="Narkisim"/>
                <a:cs typeface="Narkisim"/>
              </a:rPr>
              <a:t> </a:t>
            </a:r>
            <a:endParaRPr lang="en-US" altLang="nl-NL" sz="4400">
              <a:solidFill>
                <a:srgbClr val="009900"/>
              </a:solidFill>
              <a:latin typeface="OLBHEB" panose="00000400000000000000" pitchFamily="2" charset="0"/>
              <a:ea typeface="Narkisim"/>
              <a:cs typeface="Narkisim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nl-NL" sz="4400">
                <a:solidFill>
                  <a:srgbClr val="009900"/>
                </a:solidFill>
                <a:latin typeface="OLBHEB" panose="00000400000000000000" pitchFamily="2" charset="0"/>
              </a:rPr>
              <a:t>				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nl-NL" sz="4400">
              <a:solidFill>
                <a:srgbClr val="0000FF"/>
              </a:solidFill>
              <a:latin typeface="OLBHEB" panose="00000400000000000000" pitchFamily="2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nl-NL" sz="4400">
              <a:solidFill>
                <a:srgbClr val="009900"/>
              </a:solidFill>
              <a:latin typeface="OLBHEB" panose="00000400000000000000" pitchFamily="2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nl-NL" sz="4400">
                <a:solidFill>
                  <a:srgbClr val="009900"/>
                </a:solidFill>
                <a:latin typeface="OLBHEB" panose="00000400000000000000" pitchFamily="2" charset="0"/>
              </a:rPr>
              <a:t>				 				</a:t>
            </a:r>
            <a:r>
              <a:rPr lang="he-IL" altLang="nl-NL" sz="4400">
                <a:solidFill>
                  <a:srgbClr val="993300"/>
                </a:solidFill>
                <a:ea typeface="Narkisim"/>
                <a:cs typeface="Narkisim"/>
              </a:rPr>
              <a:t>חרת</a:t>
            </a:r>
            <a:r>
              <a:rPr lang="nl-NL" altLang="nl-NL" sz="1600">
                <a:ea typeface="Narkisim"/>
                <a:cs typeface="Narkisim"/>
              </a:rPr>
              <a:t> </a:t>
            </a:r>
            <a:endParaRPr lang="nl-NL" altLang="nl-NL" sz="1000">
              <a:solidFill>
                <a:srgbClr val="009900"/>
              </a:solidFill>
              <a:latin typeface="OLBHEB" panose="00000400000000000000" pitchFamily="2" charset="0"/>
            </a:endParaRPr>
          </a:p>
          <a:p>
            <a:pPr lvl="1" eaLnBrk="1" hangingPunct="1">
              <a:lnSpc>
                <a:spcPct val="80000"/>
              </a:lnSpc>
            </a:pPr>
            <a:endParaRPr lang="nl-NL" altLang="nl-NL" sz="1000">
              <a:solidFill>
                <a:srgbClr val="009900"/>
              </a:solidFill>
              <a:latin typeface="OLBHEB" panose="00000400000000000000" pitchFamily="2" charset="0"/>
            </a:endParaRPr>
          </a:p>
        </p:txBody>
      </p:sp>
      <p:sp>
        <p:nvSpPr>
          <p:cNvPr id="48134" name="Rectangle 6">
            <a:extLst>
              <a:ext uri="{FF2B5EF4-FFF2-40B4-BE49-F238E27FC236}">
                <a16:creationId xmlns:a16="http://schemas.microsoft.com/office/drawing/2014/main" id="{CA0DB8F1-701B-416E-9BE4-35B8CD32C3D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333375"/>
            <a:ext cx="4033837" cy="5400675"/>
          </a:xfrm>
        </p:spPr>
        <p:txBody>
          <a:bodyPr/>
          <a:lstStyle/>
          <a:p>
            <a:pPr eaLnBrk="1" hangingPunct="1"/>
            <a:r>
              <a:rPr lang="nl-NL" altLang="nl-NL" sz="2400">
                <a:solidFill>
                  <a:srgbClr val="3333CC"/>
                </a:solidFill>
              </a:rPr>
              <a:t>De letters </a:t>
            </a:r>
            <a:r>
              <a:rPr lang="nl-NL" altLang="nl-NL" sz="2400" i="1">
                <a:solidFill>
                  <a:srgbClr val="3333CC"/>
                </a:solidFill>
              </a:rPr>
              <a:t>ch</a:t>
            </a:r>
            <a:r>
              <a:rPr lang="nl-NL" altLang="nl-NL" sz="2400">
                <a:solidFill>
                  <a:srgbClr val="3333CC"/>
                </a:solidFill>
              </a:rPr>
              <a:t>, </a:t>
            </a:r>
            <a:r>
              <a:rPr lang="nl-NL" altLang="nl-NL" sz="2400" i="1">
                <a:solidFill>
                  <a:srgbClr val="3333CC"/>
                </a:solidFill>
              </a:rPr>
              <a:t>r</a:t>
            </a:r>
            <a:r>
              <a:rPr lang="nl-NL" altLang="nl-NL" sz="2400">
                <a:solidFill>
                  <a:srgbClr val="3333CC"/>
                </a:solidFill>
              </a:rPr>
              <a:t> en </a:t>
            </a:r>
            <a:r>
              <a:rPr lang="nl-NL" altLang="nl-NL" sz="2400" i="1">
                <a:solidFill>
                  <a:srgbClr val="3333CC"/>
                </a:solidFill>
              </a:rPr>
              <a:t>t</a:t>
            </a:r>
            <a:r>
              <a:rPr lang="nl-NL" altLang="nl-NL" sz="2400">
                <a:solidFill>
                  <a:srgbClr val="3333CC"/>
                </a:solidFill>
              </a:rPr>
              <a:t> vormen het woord   </a:t>
            </a:r>
          </a:p>
          <a:p>
            <a:pPr eaLnBrk="1" hangingPunct="1">
              <a:buFontTx/>
              <a:buNone/>
            </a:pPr>
            <a:r>
              <a:rPr lang="nl-NL" altLang="nl-NL" sz="2400">
                <a:solidFill>
                  <a:srgbClr val="3333CC"/>
                </a:solidFill>
              </a:rPr>
              <a:t>	</a:t>
            </a:r>
            <a:r>
              <a:rPr lang="nl-NL" altLang="nl-NL" sz="2400" b="1">
                <a:solidFill>
                  <a:srgbClr val="3333CC"/>
                </a:solidFill>
              </a:rPr>
              <a:t>c h a r u t</a:t>
            </a:r>
            <a:r>
              <a:rPr lang="nl-NL" altLang="nl-NL" sz="2400">
                <a:solidFill>
                  <a:srgbClr val="3333CC"/>
                </a:solidFill>
              </a:rPr>
              <a:t>. </a:t>
            </a:r>
          </a:p>
          <a:p>
            <a:pPr eaLnBrk="1" hangingPunct="1">
              <a:buFontTx/>
              <a:buNone/>
            </a:pPr>
            <a:endParaRPr lang="nl-NL" altLang="nl-NL" sz="2400">
              <a:solidFill>
                <a:srgbClr val="3333CC"/>
              </a:solidFill>
            </a:endParaRPr>
          </a:p>
          <a:p>
            <a:pPr eaLnBrk="1" hangingPunct="1"/>
            <a:r>
              <a:rPr lang="nl-NL" altLang="nl-NL" sz="2400">
                <a:solidFill>
                  <a:srgbClr val="3333CC"/>
                </a:solidFill>
              </a:rPr>
              <a:t>CHARUT = </a:t>
            </a:r>
            <a:r>
              <a:rPr lang="nl-NL" altLang="nl-NL" sz="2400" b="1" u="sng">
                <a:solidFill>
                  <a:srgbClr val="3333CC"/>
                </a:solidFill>
              </a:rPr>
              <a:t>gegraveerd</a:t>
            </a:r>
            <a:r>
              <a:rPr lang="nl-NL" altLang="nl-NL" sz="2400">
                <a:solidFill>
                  <a:srgbClr val="3333CC"/>
                </a:solidFill>
              </a:rPr>
              <a:t>.</a:t>
            </a:r>
          </a:p>
          <a:p>
            <a:pPr eaLnBrk="1" hangingPunct="1"/>
            <a:endParaRPr lang="nl-NL" altLang="nl-NL" sz="2400">
              <a:solidFill>
                <a:srgbClr val="3333CC"/>
              </a:solidFill>
            </a:endParaRPr>
          </a:p>
          <a:p>
            <a:pPr eaLnBrk="1" hangingPunct="1"/>
            <a:endParaRPr lang="en-US" altLang="nl-NL" sz="2400">
              <a:solidFill>
                <a:srgbClr val="3333CC"/>
              </a:solidFill>
            </a:endParaRPr>
          </a:p>
          <a:p>
            <a:pPr eaLnBrk="1" hangingPunct="1">
              <a:buFontTx/>
              <a:buNone/>
            </a:pPr>
            <a:endParaRPr lang="nl-NL" altLang="nl-NL" sz="2400">
              <a:solidFill>
                <a:srgbClr val="3333CC"/>
              </a:solidFill>
            </a:endParaRPr>
          </a:p>
          <a:p>
            <a:pPr eaLnBrk="1" hangingPunct="1"/>
            <a:r>
              <a:rPr lang="nl-NL" altLang="nl-NL" sz="2400">
                <a:solidFill>
                  <a:srgbClr val="3333CC"/>
                </a:solidFill>
              </a:rPr>
              <a:t>Dezelfde letters maar een ander woord:   </a:t>
            </a:r>
            <a:r>
              <a:rPr lang="nl-NL" altLang="nl-NL" sz="2400" b="1">
                <a:solidFill>
                  <a:srgbClr val="3333CC"/>
                </a:solidFill>
              </a:rPr>
              <a:t>c h e r u t</a:t>
            </a:r>
            <a:r>
              <a:rPr lang="nl-NL" altLang="nl-NL" sz="2400">
                <a:solidFill>
                  <a:srgbClr val="3333CC"/>
                </a:solidFill>
              </a:rPr>
              <a:t>.</a:t>
            </a:r>
          </a:p>
          <a:p>
            <a:pPr eaLnBrk="1" hangingPunct="1">
              <a:buFontTx/>
              <a:buNone/>
            </a:pPr>
            <a:endParaRPr lang="nl-NL" altLang="nl-NL" sz="2400">
              <a:solidFill>
                <a:srgbClr val="3333CC"/>
              </a:solidFill>
            </a:endParaRPr>
          </a:p>
          <a:p>
            <a:pPr eaLnBrk="1" hangingPunct="1"/>
            <a:r>
              <a:rPr lang="nl-NL" altLang="nl-NL" sz="2400">
                <a:solidFill>
                  <a:srgbClr val="3333CC"/>
                </a:solidFill>
              </a:rPr>
              <a:t>CHERUT = </a:t>
            </a:r>
            <a:r>
              <a:rPr lang="nl-NL" altLang="nl-NL" sz="2400" b="1" u="sng">
                <a:solidFill>
                  <a:srgbClr val="3333CC"/>
                </a:solidFill>
              </a:rPr>
              <a:t>vrijheid</a:t>
            </a:r>
            <a:r>
              <a:rPr lang="nl-NL" altLang="nl-NL" sz="2400">
                <a:solidFill>
                  <a:srgbClr val="3333CC"/>
                </a:solidFill>
              </a:rPr>
              <a:t>.</a:t>
            </a:r>
          </a:p>
          <a:p>
            <a:pPr eaLnBrk="1" hangingPunct="1">
              <a:buFontTx/>
              <a:buNone/>
            </a:pPr>
            <a:endParaRPr lang="nl-NL" altLang="nl-NL" sz="2400">
              <a:solidFill>
                <a:srgbClr val="33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  <p:bldP spid="4813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39A71A22-1A6F-4786-89E0-43E56B2D60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 eaLnBrk="1" hangingPunct="1">
              <a:defRPr/>
            </a:pPr>
            <a:endParaRPr lang="nl-NL" altLang="nl-NL" dirty="0"/>
          </a:p>
          <a:p>
            <a:pPr eaLnBrk="1" hangingPunct="1">
              <a:defRPr/>
            </a:pPr>
            <a:endParaRPr lang="nl-NL" altLang="nl-NL" dirty="0"/>
          </a:p>
          <a:p>
            <a:pPr eaLnBrk="1" hangingPunct="1">
              <a:defRPr/>
            </a:pPr>
            <a:endParaRPr lang="nl-NL" altLang="nl-NL" dirty="0"/>
          </a:p>
          <a:p>
            <a:pPr marL="0" indent="0" eaLnBrk="1" hangingPunct="1">
              <a:buFontTx/>
              <a:buNone/>
              <a:defRPr/>
            </a:pPr>
            <a:r>
              <a:rPr lang="nl-NL" altLang="nl-NL" sz="4400" b="1" dirty="0">
                <a:solidFill>
                  <a:srgbClr val="EF840E"/>
                </a:solidFill>
              </a:rPr>
              <a:t>3. </a:t>
            </a:r>
            <a:r>
              <a:rPr lang="nl-NL" altLang="nl-NL" sz="4400" b="1" dirty="0" err="1">
                <a:solidFill>
                  <a:srgbClr val="EF840E"/>
                </a:solidFill>
              </a:rPr>
              <a:t>Sukkoth</a:t>
            </a:r>
            <a:r>
              <a:rPr lang="nl-NL" altLang="nl-NL" sz="4400" b="1" dirty="0">
                <a:solidFill>
                  <a:srgbClr val="EF840E"/>
                </a:solidFill>
              </a:rPr>
              <a:t> / Loofhuttenfeest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>
            <a:extLst>
              <a:ext uri="{FF2B5EF4-FFF2-40B4-BE49-F238E27FC236}">
                <a16:creationId xmlns:a16="http://schemas.microsoft.com/office/drawing/2014/main" id="{DCF38193-2BCF-45BD-A6E1-054B90DEDE3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765175"/>
            <a:ext cx="8642350" cy="5472113"/>
          </a:xfrm>
          <a:noFill/>
        </p:spPr>
        <p:txBody>
          <a:bodyPr/>
          <a:lstStyle/>
          <a:p>
            <a:pPr algn="l" eaLnBrk="1" hangingPunct="1">
              <a:lnSpc>
                <a:spcPct val="125000"/>
              </a:lnSpc>
            </a:pPr>
            <a:r>
              <a:rPr lang="nl-NL" altLang="nl-NL" sz="4400" b="1">
                <a:solidFill>
                  <a:srgbClr val="EF840E"/>
                </a:solidFill>
              </a:rPr>
              <a:t>1. Pesach / Pasen</a:t>
            </a:r>
          </a:p>
          <a:p>
            <a:pPr algn="l" eaLnBrk="1" hangingPunct="1">
              <a:lnSpc>
                <a:spcPct val="125000"/>
              </a:lnSpc>
            </a:pPr>
            <a:r>
              <a:rPr lang="nl-NL" altLang="nl-NL" sz="3200">
                <a:solidFill>
                  <a:srgbClr val="2A9EDF"/>
                </a:solidFill>
              </a:rPr>
              <a:t>- Matsot / Feest van Ongezuurde Broden  </a:t>
            </a:r>
          </a:p>
          <a:p>
            <a:pPr algn="l" eaLnBrk="1" hangingPunct="1">
              <a:lnSpc>
                <a:spcPct val="125000"/>
              </a:lnSpc>
            </a:pPr>
            <a:r>
              <a:rPr lang="nl-NL" altLang="nl-NL" sz="3200">
                <a:solidFill>
                  <a:srgbClr val="2A9EDF"/>
                </a:solidFill>
              </a:rPr>
              <a:t>- Omer Resjiet	/ Eerstelingenfeest</a:t>
            </a:r>
            <a:r>
              <a:rPr lang="nl-NL" altLang="nl-NL" sz="3200">
                <a:solidFill>
                  <a:srgbClr val="993300"/>
                </a:solidFill>
              </a:rPr>
              <a:t>	 </a:t>
            </a:r>
          </a:p>
          <a:p>
            <a:pPr algn="l" eaLnBrk="1" hangingPunct="1">
              <a:lnSpc>
                <a:spcPct val="125000"/>
              </a:lnSpc>
            </a:pPr>
            <a:r>
              <a:rPr lang="nl-NL" altLang="nl-NL" sz="4400" b="1">
                <a:solidFill>
                  <a:srgbClr val="EF840E"/>
                </a:solidFill>
              </a:rPr>
              <a:t>2. Sjavu’ot / Wekenfeest</a:t>
            </a:r>
            <a:r>
              <a:rPr lang="nl-NL" altLang="nl-NL" sz="3200">
                <a:solidFill>
                  <a:srgbClr val="EF840E"/>
                </a:solidFill>
              </a:rPr>
              <a:t>	 </a:t>
            </a:r>
          </a:p>
          <a:p>
            <a:pPr algn="l" eaLnBrk="1" hangingPunct="1">
              <a:lnSpc>
                <a:spcPct val="125000"/>
              </a:lnSpc>
            </a:pPr>
            <a:r>
              <a:rPr lang="nl-NL" altLang="nl-NL" sz="4400" b="1">
                <a:solidFill>
                  <a:srgbClr val="EF840E"/>
                </a:solidFill>
              </a:rPr>
              <a:t>3. Sukkoth / Loofhuttenfeest</a:t>
            </a:r>
            <a:r>
              <a:rPr lang="nl-NL" altLang="nl-NL" sz="4400" b="1">
                <a:solidFill>
                  <a:srgbClr val="993300"/>
                </a:solidFill>
              </a:rPr>
              <a:t>	 </a:t>
            </a:r>
          </a:p>
          <a:p>
            <a:pPr eaLnBrk="1" hangingPunct="1">
              <a:lnSpc>
                <a:spcPct val="125000"/>
              </a:lnSpc>
            </a:pPr>
            <a:r>
              <a:rPr lang="nl-NL" altLang="nl-NL" sz="3200">
                <a:solidFill>
                  <a:srgbClr val="993300"/>
                </a:solidFill>
              </a:rPr>
              <a:t>		 </a:t>
            </a:r>
          </a:p>
          <a:p>
            <a:pPr eaLnBrk="1" hangingPunct="1"/>
            <a:endParaRPr lang="nl-NL" altLang="nl-NL" sz="3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96548C34-6640-475A-9859-DBD4959A66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b="1">
                <a:solidFill>
                  <a:srgbClr val="2A9EDF"/>
                </a:solidFill>
              </a:rPr>
              <a:t>de loofhut</a:t>
            </a:r>
          </a:p>
        </p:txBody>
      </p:sp>
      <p:pic>
        <p:nvPicPr>
          <p:cNvPr id="21507" name="Picture 5" descr="HPIM0693">
            <a:extLst>
              <a:ext uri="{FF2B5EF4-FFF2-40B4-BE49-F238E27FC236}">
                <a16:creationId xmlns:a16="http://schemas.microsoft.com/office/drawing/2014/main" id="{D94B0AF5-C82F-47A2-87F3-A9D003BD255C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9875" y="1600200"/>
            <a:ext cx="6062663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4CC5F32E-B268-4B63-8F8E-9A50AB04F3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2074862"/>
          </a:xfrm>
        </p:spPr>
        <p:txBody>
          <a:bodyPr/>
          <a:lstStyle/>
          <a:p>
            <a:pPr eaLnBrk="1" hangingPunct="1"/>
            <a:r>
              <a:rPr lang="nl-NL" altLang="nl-NL" sz="4000">
                <a:solidFill>
                  <a:srgbClr val="009900"/>
                </a:solidFill>
              </a:rPr>
              <a:t> </a:t>
            </a:r>
            <a:r>
              <a:rPr lang="nl-NL" altLang="nl-NL" sz="3200" b="1">
                <a:solidFill>
                  <a:srgbClr val="2A9EDF"/>
                </a:solidFill>
              </a:rPr>
              <a:t>de etrog is een geurige, vrij grote citrusvrucht, die tezamen met een palmtak, drie mirte takjes en twee wilgentakjes de </a:t>
            </a:r>
            <a:r>
              <a:rPr lang="nl-NL" altLang="nl-NL" sz="3200" b="1">
                <a:solidFill>
                  <a:srgbClr val="EF840E"/>
                </a:solidFill>
              </a:rPr>
              <a:t>loelav </a:t>
            </a:r>
            <a:r>
              <a:rPr lang="nl-NL" altLang="nl-NL" sz="3200" b="1">
                <a:solidFill>
                  <a:srgbClr val="2A9EDF"/>
                </a:solidFill>
              </a:rPr>
              <a:t>vormen</a:t>
            </a:r>
            <a:endParaRPr lang="nl-NL" altLang="nl-NL" sz="4000">
              <a:solidFill>
                <a:srgbClr val="2A9EDF"/>
              </a:solidFill>
            </a:endParaRPr>
          </a:p>
        </p:txBody>
      </p:sp>
      <p:pic>
        <p:nvPicPr>
          <p:cNvPr id="22531" name="Picture 7" descr="Loelav_1">
            <a:extLst>
              <a:ext uri="{FF2B5EF4-FFF2-40B4-BE49-F238E27FC236}">
                <a16:creationId xmlns:a16="http://schemas.microsoft.com/office/drawing/2014/main" id="{02D9CBDD-6FF5-4958-A80A-7BA9C20A7BCC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0338" y="2544763"/>
            <a:ext cx="4103687" cy="4103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5AA00418-723E-40E0-A6CC-3B852D29F0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4103687" cy="1268413"/>
          </a:xfrm>
        </p:spPr>
        <p:txBody>
          <a:bodyPr/>
          <a:lstStyle/>
          <a:p>
            <a:pPr eaLnBrk="1" hangingPunct="1"/>
            <a:r>
              <a:rPr lang="en-US" altLang="nl-NL" b="1">
                <a:solidFill>
                  <a:srgbClr val="2A9EDF"/>
                </a:solidFill>
              </a:rPr>
              <a:t>de olijfboom</a:t>
            </a:r>
            <a:endParaRPr lang="nl-NL" altLang="nl-NL" b="1">
              <a:solidFill>
                <a:srgbClr val="2A9EDF"/>
              </a:solidFill>
            </a:endParaRPr>
          </a:p>
        </p:txBody>
      </p:sp>
      <p:sp>
        <p:nvSpPr>
          <p:cNvPr id="23555" name="Rectangle 6">
            <a:extLst>
              <a:ext uri="{FF2B5EF4-FFF2-40B4-BE49-F238E27FC236}">
                <a16:creationId xmlns:a16="http://schemas.microsoft.com/office/drawing/2014/main" id="{3AA7040F-898E-4833-B801-70437D3B64B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219700" y="2852738"/>
            <a:ext cx="3924300" cy="863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nl-NL" sz="3600" b="1">
                <a:solidFill>
                  <a:srgbClr val="EF840E"/>
                </a:solidFill>
              </a:rPr>
              <a:t>Rom. 11:17-24</a:t>
            </a:r>
            <a:endParaRPr lang="nl-NL" altLang="nl-NL" sz="3600" b="1">
              <a:solidFill>
                <a:srgbClr val="EF840E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nl-NL" altLang="nl-NL" sz="3600"/>
          </a:p>
          <a:p>
            <a:pPr eaLnBrk="1" hangingPunct="1">
              <a:lnSpc>
                <a:spcPct val="115000"/>
              </a:lnSpc>
              <a:buFontTx/>
              <a:buNone/>
            </a:pPr>
            <a:r>
              <a:rPr lang="nl-NL" altLang="nl-NL" sz="1300">
                <a:solidFill>
                  <a:srgbClr val="FF0000"/>
                </a:solidFill>
              </a:rPr>
              <a:t>	 </a:t>
            </a:r>
            <a:endParaRPr lang="nl-NL" altLang="nl-NL" sz="1000"/>
          </a:p>
        </p:txBody>
      </p:sp>
      <p:pic>
        <p:nvPicPr>
          <p:cNvPr id="23556" name="Picture 7" descr="Olijfboom oud">
            <a:extLst>
              <a:ext uri="{FF2B5EF4-FFF2-40B4-BE49-F238E27FC236}">
                <a16:creationId xmlns:a16="http://schemas.microsoft.com/office/drawing/2014/main" id="{460AC7F3-A20E-4693-9B61-59DDFAC6B906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28775"/>
            <a:ext cx="5210175" cy="5300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B764E03-CBA3-48F3-B327-81602B85F7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2520950"/>
          </a:xfrm>
        </p:spPr>
        <p:txBody>
          <a:bodyPr/>
          <a:lstStyle/>
          <a:p>
            <a:pPr eaLnBrk="1" hangingPunct="1"/>
            <a:r>
              <a:rPr lang="nl-NL" altLang="nl-NL" sz="4000" b="1">
                <a:solidFill>
                  <a:srgbClr val="EF840E"/>
                </a:solidFill>
              </a:rPr>
              <a:t>evangelieverkondiging onder het Joodse volk: </a:t>
            </a:r>
            <a:br>
              <a:rPr lang="nl-NL" altLang="nl-NL" sz="4000" b="1">
                <a:solidFill>
                  <a:srgbClr val="EF840E"/>
                </a:solidFill>
              </a:rPr>
            </a:br>
            <a:r>
              <a:rPr lang="nl-NL" altLang="nl-NL" sz="4000" b="1">
                <a:solidFill>
                  <a:srgbClr val="2A9EDF"/>
                </a:solidFill>
              </a:rPr>
              <a:t>blijvende opdracht voor de kerk!</a:t>
            </a:r>
          </a:p>
        </p:txBody>
      </p:sp>
      <p:pic>
        <p:nvPicPr>
          <p:cNvPr id="24579" name="Picture 4" descr="Afbeeldingsresultaat voor rom 1:16">
            <a:extLst>
              <a:ext uri="{FF2B5EF4-FFF2-40B4-BE49-F238E27FC236}">
                <a16:creationId xmlns:a16="http://schemas.microsoft.com/office/drawing/2014/main" id="{D571CD3C-94BE-4A19-A901-89EDD0976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75025"/>
            <a:ext cx="7051675" cy="369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:a16="http://schemas.microsoft.com/office/drawing/2014/main" id="{D45667A8-DB5B-474D-9B49-1F7E34ED22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b="1">
                <a:solidFill>
                  <a:srgbClr val="2A9EDF"/>
                </a:solidFill>
              </a:rPr>
              <a:t>wat kunt ú, wat kun jij doen?</a:t>
            </a:r>
            <a:endParaRPr lang="nl-NL" altLang="nl-NL"/>
          </a:p>
        </p:txBody>
      </p:sp>
      <p:sp>
        <p:nvSpPr>
          <p:cNvPr id="25603" name="Tijdelijke aanduiding voor inhoud 2">
            <a:extLst>
              <a:ext uri="{FF2B5EF4-FFF2-40B4-BE49-F238E27FC236}">
                <a16:creationId xmlns:a16="http://schemas.microsoft.com/office/drawing/2014/main" id="{ACA9863F-72BA-4384-8929-D98E001B3B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268413"/>
            <a:ext cx="8675687" cy="4525962"/>
          </a:xfrm>
        </p:spPr>
        <p:txBody>
          <a:bodyPr/>
          <a:lstStyle/>
          <a:p>
            <a:r>
              <a:rPr lang="nl-NL" altLang="nl-NL" sz="2800" b="1">
                <a:solidFill>
                  <a:srgbClr val="EF840E"/>
                </a:solidFill>
              </a:rPr>
              <a:t>bid zelf voor het Joodse volk en voor messiasbelijdende Joden</a:t>
            </a:r>
          </a:p>
          <a:p>
            <a:r>
              <a:rPr lang="nl-NL" altLang="nl-NL" sz="2800" b="1">
                <a:solidFill>
                  <a:srgbClr val="2A9EDF"/>
                </a:solidFill>
              </a:rPr>
              <a:t>vraag om deze voorbede in kerkdiensten  </a:t>
            </a:r>
            <a:endParaRPr lang="nl-NL" altLang="nl-NL" sz="2800" b="1">
              <a:solidFill>
                <a:srgbClr val="EF840E"/>
              </a:solidFill>
            </a:endParaRPr>
          </a:p>
          <a:p>
            <a:r>
              <a:rPr lang="nl-NL" altLang="nl-NL" sz="2800" b="1">
                <a:solidFill>
                  <a:srgbClr val="EF840E"/>
                </a:solidFill>
              </a:rPr>
              <a:t>doe mee aan de Israëlzondag (1</a:t>
            </a:r>
            <a:r>
              <a:rPr lang="nl-NL" altLang="nl-NL" sz="2800" b="1" baseline="30000">
                <a:solidFill>
                  <a:srgbClr val="EF840E"/>
                </a:solidFill>
              </a:rPr>
              <a:t>e</a:t>
            </a:r>
            <a:r>
              <a:rPr lang="nl-NL" altLang="nl-NL" sz="2800" b="1">
                <a:solidFill>
                  <a:srgbClr val="EF840E"/>
                </a:solidFill>
              </a:rPr>
              <a:t> zond. Okt.)</a:t>
            </a:r>
            <a:endParaRPr lang="nl-NL" altLang="nl-NL" sz="2800" b="1">
              <a:solidFill>
                <a:srgbClr val="2A9EDF"/>
              </a:solidFill>
            </a:endParaRPr>
          </a:p>
          <a:p>
            <a:r>
              <a:rPr lang="nl-NL" altLang="nl-NL" sz="2800" b="1">
                <a:solidFill>
                  <a:srgbClr val="2A9EDF"/>
                </a:solidFill>
              </a:rPr>
              <a:t>attendeer anderen op het bestaan van Yachad</a:t>
            </a:r>
            <a:endParaRPr lang="nl-NL" altLang="nl-NL" sz="2800" b="1">
              <a:solidFill>
                <a:srgbClr val="EF840E"/>
              </a:solidFill>
            </a:endParaRPr>
          </a:p>
          <a:p>
            <a:r>
              <a:rPr lang="nl-NL" altLang="nl-NL" sz="2800" b="1">
                <a:solidFill>
                  <a:srgbClr val="EF840E"/>
                </a:solidFill>
              </a:rPr>
              <a:t>nodig ons uit om de film ‘Terug naar Jeruzalem’ te vertonen en te bespreken</a:t>
            </a:r>
            <a:endParaRPr lang="nl-NL" altLang="nl-NL" sz="2800" b="1">
              <a:solidFill>
                <a:srgbClr val="2A9EDF"/>
              </a:solidFill>
            </a:endParaRPr>
          </a:p>
          <a:p>
            <a:r>
              <a:rPr lang="nl-NL" altLang="nl-NL" sz="2800" b="1">
                <a:solidFill>
                  <a:srgbClr val="2A9EDF"/>
                </a:solidFill>
              </a:rPr>
              <a:t>laat ons een sedermaaltijd in jullie gemeente   organiseren </a:t>
            </a:r>
          </a:p>
          <a:p>
            <a:r>
              <a:rPr lang="nl-NL" altLang="nl-NL" sz="2800" b="1">
                <a:solidFill>
                  <a:srgbClr val="EF840E"/>
                </a:solidFill>
              </a:rPr>
              <a:t>wordt donateur of geef een gift</a:t>
            </a:r>
          </a:p>
          <a:p>
            <a:r>
              <a:rPr lang="nl-NL" altLang="nl-NL" sz="2800" b="1">
                <a:solidFill>
                  <a:srgbClr val="2A9EDF"/>
                </a:solidFill>
              </a:rPr>
              <a:t>bied onderdak aan een Israëlische backpacker</a:t>
            </a:r>
          </a:p>
          <a:p>
            <a:endParaRPr lang="nl-NL" altLang="nl-NL" b="1">
              <a:solidFill>
                <a:srgbClr val="2A9EDF"/>
              </a:solidFill>
            </a:endParaRPr>
          </a:p>
          <a:p>
            <a:endParaRPr lang="nl-NL" altLang="nl-NL" b="1">
              <a:solidFill>
                <a:srgbClr val="2A9EDF"/>
              </a:solidFill>
            </a:endParaRPr>
          </a:p>
          <a:p>
            <a:endParaRPr lang="nl-NL" altLang="nl-NL" b="1">
              <a:solidFill>
                <a:srgbClr val="EF840E"/>
              </a:solidFill>
            </a:endParaRPr>
          </a:p>
          <a:p>
            <a:endParaRPr lang="nl-NL" altLang="nl-NL" b="1">
              <a:solidFill>
                <a:srgbClr val="EF840E"/>
              </a:solidFill>
            </a:endParaRPr>
          </a:p>
          <a:p>
            <a:endParaRPr lang="nl-NL" altLang="nl-NL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Tijdelijke aanduiding voor inhoud 3">
            <a:extLst>
              <a:ext uri="{FF2B5EF4-FFF2-40B4-BE49-F238E27FC236}">
                <a16:creationId xmlns:a16="http://schemas.microsoft.com/office/drawing/2014/main" id="{98AEAB4E-33B0-4E89-B43C-A6AB14EF65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549275"/>
            <a:ext cx="7110412" cy="187166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Tijdelijke aanduiding voor inhoud 3">
            <a:extLst>
              <a:ext uri="{FF2B5EF4-FFF2-40B4-BE49-F238E27FC236}">
                <a16:creationId xmlns:a16="http://schemas.microsoft.com/office/drawing/2014/main" id="{BF0C5600-E9A7-406A-97F4-4AE349B560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6825" y="549275"/>
            <a:ext cx="6985000" cy="1871663"/>
          </a:xfrm>
        </p:spPr>
      </p:pic>
      <p:sp>
        <p:nvSpPr>
          <p:cNvPr id="27651" name="Rechthoek 4">
            <a:extLst>
              <a:ext uri="{FF2B5EF4-FFF2-40B4-BE49-F238E27FC236}">
                <a16:creationId xmlns:a16="http://schemas.microsoft.com/office/drawing/2014/main" id="{F59A1D57-5AB6-48F7-BADC-6B78A3321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967038"/>
            <a:ext cx="748982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l-NL" altLang="nl-NL" sz="2000" b="1">
                <a:solidFill>
                  <a:srgbClr val="EF84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Ondersteuning Evangelieverkondiging onder het Joodse Volk</a:t>
            </a:r>
            <a:br>
              <a:rPr lang="nl-NL" altLang="nl-NL" sz="2000" b="1">
                <a:solidFill>
                  <a:srgbClr val="EF84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nl-NL" altLang="nl-NL" sz="2000" b="1">
              <a:solidFill>
                <a:srgbClr val="EF84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nl-NL" altLang="nl-NL" sz="2000" b="1">
              <a:solidFill>
                <a:srgbClr val="EF84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nl-NL" altLang="nl-NL" sz="2000" b="1">
              <a:solidFill>
                <a:srgbClr val="EF84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nl-NL" altLang="nl-NL" sz="2000" b="1">
              <a:solidFill>
                <a:srgbClr val="EF84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nl-NL" altLang="nl-NL" sz="2000">
                <a:solidFill>
                  <a:srgbClr val="EF840E"/>
                </a:solidFill>
              </a:rPr>
              <a:t>Voor meer info en gratis downloads op onze beveiligde website:</a:t>
            </a:r>
            <a:br>
              <a:rPr lang="nl-NL" altLang="nl-NL" sz="2000">
                <a:solidFill>
                  <a:srgbClr val="EF840E"/>
                </a:solidFill>
              </a:rPr>
            </a:br>
            <a:r>
              <a:rPr lang="nl-NL" altLang="nl-NL" sz="6000">
                <a:solidFill>
                  <a:srgbClr val="2A9EDF"/>
                </a:solidFill>
              </a:rPr>
              <a:t>www.yachad.nl</a:t>
            </a:r>
            <a:endParaRPr lang="nl-NL" altLang="nl-NL" sz="6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>
            <a:extLst>
              <a:ext uri="{FF2B5EF4-FFF2-40B4-BE49-F238E27FC236}">
                <a16:creationId xmlns:a16="http://schemas.microsoft.com/office/drawing/2014/main" id="{82789905-9FB6-4A94-B7AE-7A1E4BC01C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1844675"/>
            <a:ext cx="8229600" cy="1143000"/>
          </a:xfrm>
        </p:spPr>
        <p:txBody>
          <a:bodyPr/>
          <a:lstStyle/>
          <a:p>
            <a:pPr eaLnBrk="1" hangingPunct="1"/>
            <a:r>
              <a:rPr lang="nl-NL" altLang="nl-NL" b="1">
                <a:solidFill>
                  <a:srgbClr val="EF840E"/>
                </a:solidFill>
              </a:rPr>
              <a:t>1. Pesach / Pasen</a:t>
            </a:r>
            <a:r>
              <a:rPr lang="nl-NL" altLang="nl-NL">
                <a:solidFill>
                  <a:srgbClr val="EF840E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253E6331-DFB5-42F8-B8D8-899950D471E8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nl-NL" altLang="nl-NL" b="1">
                <a:solidFill>
                  <a:srgbClr val="2A9EDF"/>
                </a:solidFill>
              </a:rPr>
              <a:t>vier onderdelen sedertafel</a:t>
            </a:r>
          </a:p>
        </p:txBody>
      </p:sp>
      <p:pic>
        <p:nvPicPr>
          <p:cNvPr id="5123" name="Picture 9" descr="Sederschotel">
            <a:extLst>
              <a:ext uri="{FF2B5EF4-FFF2-40B4-BE49-F238E27FC236}">
                <a16:creationId xmlns:a16="http://schemas.microsoft.com/office/drawing/2014/main" id="{93E284F2-C59A-4059-A30E-9AAB057F223B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557338"/>
            <a:ext cx="2185988" cy="2185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10" descr="HPIM1578">
            <a:extLst>
              <a:ext uri="{FF2B5EF4-FFF2-40B4-BE49-F238E27FC236}">
                <a16:creationId xmlns:a16="http://schemas.microsoft.com/office/drawing/2014/main" id="{B0B89D60-C82E-461E-B4AA-1427D42A51E7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1628775"/>
            <a:ext cx="2928937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5" name="Picture 11" descr="Matses">
            <a:extLst>
              <a:ext uri="{FF2B5EF4-FFF2-40B4-BE49-F238E27FC236}">
                <a16:creationId xmlns:a16="http://schemas.microsoft.com/office/drawing/2014/main" id="{4BD8AE58-68F0-46F7-929D-CCAA32E3CA9A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2975" y="3938588"/>
            <a:ext cx="3067050" cy="2187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6" name="Picture 14" descr="4 bekers">
            <a:extLst>
              <a:ext uri="{FF2B5EF4-FFF2-40B4-BE49-F238E27FC236}">
                <a16:creationId xmlns:a16="http://schemas.microsoft.com/office/drawing/2014/main" id="{4B5330CF-2BBA-4999-B8B5-D404B2D865D7}"/>
              </a:ext>
            </a:extLst>
          </p:cNvPr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4071938"/>
            <a:ext cx="4038600" cy="1919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CF3F378-3B84-4C12-A273-0E028AE8B6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4176713" cy="1143000"/>
          </a:xfrm>
        </p:spPr>
        <p:txBody>
          <a:bodyPr/>
          <a:lstStyle/>
          <a:p>
            <a:pPr eaLnBrk="1" hangingPunct="1"/>
            <a:r>
              <a:rPr lang="en-US" altLang="nl-NL" sz="4000" b="1">
                <a:solidFill>
                  <a:srgbClr val="EF840E"/>
                </a:solidFill>
              </a:rPr>
              <a:t>sederschotel</a:t>
            </a:r>
            <a:endParaRPr lang="nl-NL" altLang="nl-NL" sz="4000" b="1">
              <a:solidFill>
                <a:srgbClr val="EF840E"/>
              </a:solidFill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BE7C81E-F7D9-41A9-BC13-4DD7C3AAF39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549275"/>
            <a:ext cx="4500562" cy="6121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altLang="nl-NL" sz="2000" b="1" i="1">
                <a:solidFill>
                  <a:srgbClr val="EF840E"/>
                </a:solidFill>
              </a:rPr>
              <a:t>Zróa</a:t>
            </a:r>
            <a:r>
              <a:rPr lang="nl-NL" altLang="nl-NL" sz="2000" b="1">
                <a:solidFill>
                  <a:srgbClr val="EF840E"/>
                </a:solidFill>
              </a:rPr>
              <a:t> :</a:t>
            </a:r>
            <a:r>
              <a:rPr lang="nl-NL" altLang="nl-NL" sz="2000">
                <a:solidFill>
                  <a:srgbClr val="009900"/>
                </a:solidFill>
              </a:rPr>
              <a:t> </a:t>
            </a:r>
            <a:r>
              <a:rPr lang="nl-NL" altLang="nl-NL" sz="2000" b="1">
                <a:solidFill>
                  <a:srgbClr val="2A9EDF"/>
                </a:solidFill>
              </a:rPr>
              <a:t>een botje met vlees eraan.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altLang="nl-NL" sz="2000" b="1">
                <a:solidFill>
                  <a:srgbClr val="2A9EDF"/>
                </a:solidFill>
              </a:rPr>
              <a:t>	- Symbool Paaslam</a:t>
            </a:r>
            <a:r>
              <a:rPr lang="nl-NL" altLang="nl-NL" sz="2000">
                <a:solidFill>
                  <a:srgbClr val="2A9EDF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000" b="1" i="1">
                <a:solidFill>
                  <a:srgbClr val="EF840E"/>
                </a:solidFill>
              </a:rPr>
              <a:t>Charósèt</a:t>
            </a:r>
            <a:r>
              <a:rPr lang="nl-NL" altLang="nl-NL" sz="2000">
                <a:solidFill>
                  <a:srgbClr val="EF840E"/>
                </a:solidFill>
              </a:rPr>
              <a:t> </a:t>
            </a:r>
            <a:r>
              <a:rPr lang="nl-NL" altLang="nl-NL" sz="2000" b="1">
                <a:solidFill>
                  <a:srgbClr val="EF840E"/>
                </a:solidFill>
              </a:rPr>
              <a:t>:</a:t>
            </a:r>
            <a:r>
              <a:rPr lang="nl-NL" altLang="nl-NL" sz="2000">
                <a:solidFill>
                  <a:srgbClr val="009900"/>
                </a:solidFill>
              </a:rPr>
              <a:t> </a:t>
            </a:r>
            <a:r>
              <a:rPr lang="nl-NL" altLang="nl-NL" sz="2000" b="1">
                <a:solidFill>
                  <a:srgbClr val="2A9EDF"/>
                </a:solidFill>
              </a:rPr>
              <a:t>een mengsel van wijn, vruchten. = klei (</a:t>
            </a:r>
            <a:r>
              <a:rPr lang="nl-NL" altLang="nl-NL" sz="2000" b="1" i="1">
                <a:solidFill>
                  <a:srgbClr val="2A9EDF"/>
                </a:solidFill>
              </a:rPr>
              <a:t>chèrès</a:t>
            </a:r>
            <a:r>
              <a:rPr lang="nl-NL" altLang="nl-NL" sz="2000" b="1">
                <a:solidFill>
                  <a:srgbClr val="2A9EDF"/>
                </a:solidFill>
              </a:rPr>
              <a:t>). voor de  stenen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000" b="1" i="1">
                <a:solidFill>
                  <a:srgbClr val="EF840E"/>
                </a:solidFill>
              </a:rPr>
              <a:t>Chazèrèt</a:t>
            </a:r>
            <a:r>
              <a:rPr lang="nl-NL" altLang="nl-NL" sz="2000" b="1">
                <a:solidFill>
                  <a:srgbClr val="EF840E"/>
                </a:solidFill>
              </a:rPr>
              <a:t> : </a:t>
            </a:r>
            <a:r>
              <a:rPr lang="nl-NL" altLang="nl-NL" sz="2000" b="1">
                <a:solidFill>
                  <a:srgbClr val="2A9EDF"/>
                </a:solidFill>
              </a:rPr>
              <a:t>ook een ‘bitter kruid’.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altLang="nl-NL" sz="2000" b="1">
                <a:solidFill>
                  <a:srgbClr val="2A9EDF"/>
                </a:solidFill>
              </a:rPr>
              <a:t>	- houding van de Egyptenaren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altLang="nl-NL" sz="2000" b="1">
                <a:solidFill>
                  <a:srgbClr val="2A9EDF"/>
                </a:solidFill>
              </a:rPr>
              <a:t>	tegenover onze vaderen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000" b="1" i="1">
                <a:solidFill>
                  <a:srgbClr val="EF840E"/>
                </a:solidFill>
              </a:rPr>
              <a:t>Karpas</a:t>
            </a:r>
            <a:r>
              <a:rPr lang="nl-NL" altLang="nl-NL" sz="2000" b="1">
                <a:solidFill>
                  <a:srgbClr val="EF840E"/>
                </a:solidFill>
              </a:rPr>
              <a:t> :</a:t>
            </a:r>
            <a:r>
              <a:rPr lang="nl-NL" altLang="nl-NL" sz="2000">
                <a:solidFill>
                  <a:srgbClr val="009900"/>
                </a:solidFill>
              </a:rPr>
              <a:t> </a:t>
            </a:r>
            <a:r>
              <a:rPr lang="nl-NL" altLang="nl-NL" sz="2000" b="1">
                <a:solidFill>
                  <a:srgbClr val="2A9EDF"/>
                </a:solidFill>
              </a:rPr>
              <a:t>radijs of peterselie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altLang="nl-NL" sz="2000" b="1">
                <a:solidFill>
                  <a:srgbClr val="2A9EDF"/>
                </a:solidFill>
              </a:rPr>
              <a:t>	- lente, vruchtbaarheid en hoop voor de toekomst  </a:t>
            </a:r>
            <a:endParaRPr lang="nl-NL" altLang="nl-NL" sz="2000">
              <a:solidFill>
                <a:srgbClr val="2A9ED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nl-NL" altLang="nl-NL" sz="2000" b="1" i="1">
                <a:solidFill>
                  <a:srgbClr val="EF840E"/>
                </a:solidFill>
              </a:rPr>
              <a:t>Be’etsa:</a:t>
            </a:r>
            <a:r>
              <a:rPr lang="nl-NL" altLang="nl-NL" sz="2000" b="1" i="1">
                <a:solidFill>
                  <a:srgbClr val="009900"/>
                </a:solidFill>
              </a:rPr>
              <a:t> </a:t>
            </a:r>
            <a:r>
              <a:rPr lang="nl-NL" altLang="nl-NL" sz="2000" b="1">
                <a:solidFill>
                  <a:srgbClr val="2A9EDF"/>
                </a:solidFill>
              </a:rPr>
              <a:t>een ei - symbool voor léven</a:t>
            </a:r>
            <a:endParaRPr lang="nl-NL" altLang="nl-NL" sz="2000" b="1" i="1">
              <a:solidFill>
                <a:srgbClr val="2A9ED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nl-NL" altLang="nl-NL" sz="2000" b="1" i="1">
                <a:solidFill>
                  <a:srgbClr val="EF840E"/>
                </a:solidFill>
              </a:rPr>
              <a:t>Maróór</a:t>
            </a:r>
            <a:r>
              <a:rPr lang="nl-NL" altLang="nl-NL" sz="2000">
                <a:solidFill>
                  <a:srgbClr val="EF840E"/>
                </a:solidFill>
              </a:rPr>
              <a:t> </a:t>
            </a:r>
            <a:r>
              <a:rPr lang="nl-NL" altLang="nl-NL" sz="2000" b="1">
                <a:solidFill>
                  <a:srgbClr val="EF840E"/>
                </a:solidFill>
              </a:rPr>
              <a:t>:</a:t>
            </a:r>
            <a:r>
              <a:rPr lang="nl-NL" altLang="nl-NL" sz="2000" b="1">
                <a:solidFill>
                  <a:srgbClr val="3333CC"/>
                </a:solidFill>
              </a:rPr>
              <a:t> </a:t>
            </a:r>
            <a:r>
              <a:rPr lang="nl-NL" altLang="nl-NL" sz="2000" b="1">
                <a:solidFill>
                  <a:srgbClr val="2A9EDF"/>
                </a:solidFill>
              </a:rPr>
              <a:t>bittere kruiden (b.v. mierikswortel) - de bitterheid van leven (zonder God) in Egypte</a:t>
            </a:r>
          </a:p>
        </p:txBody>
      </p:sp>
      <p:pic>
        <p:nvPicPr>
          <p:cNvPr id="6148" name="Picture 4" descr="Sederschotel">
            <a:extLst>
              <a:ext uri="{FF2B5EF4-FFF2-40B4-BE49-F238E27FC236}">
                <a16:creationId xmlns:a16="http://schemas.microsoft.com/office/drawing/2014/main" id="{7B65F002-5122-4151-B2F1-604D69C84E9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43088"/>
            <a:ext cx="4038600" cy="4038600"/>
          </a:xfr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109CD86A-603B-4C9B-A144-17FF0FF09E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b="1">
                <a:solidFill>
                  <a:srgbClr val="2A9EDF"/>
                </a:solidFill>
              </a:rPr>
              <a:t>een kommetje zout water</a:t>
            </a:r>
            <a:endParaRPr lang="nl-NL" altLang="nl-NL" b="1">
              <a:solidFill>
                <a:srgbClr val="2A9EDF"/>
              </a:solidFill>
            </a:endParaRPr>
          </a:p>
        </p:txBody>
      </p:sp>
      <p:pic>
        <p:nvPicPr>
          <p:cNvPr id="7171" name="Picture 10" descr="HPIM1578">
            <a:extLst>
              <a:ext uri="{FF2B5EF4-FFF2-40B4-BE49-F238E27FC236}">
                <a16:creationId xmlns:a16="http://schemas.microsoft.com/office/drawing/2014/main" id="{E2B64FF7-E07E-4A84-9D3D-B300CEDFA3B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55850"/>
            <a:ext cx="4038600" cy="3014663"/>
          </a:xfrm>
        </p:spPr>
      </p:pic>
      <p:sp>
        <p:nvSpPr>
          <p:cNvPr id="7172" name="Rectangle 6">
            <a:extLst>
              <a:ext uri="{FF2B5EF4-FFF2-40B4-BE49-F238E27FC236}">
                <a16:creationId xmlns:a16="http://schemas.microsoft.com/office/drawing/2014/main" id="{CA3484FF-6FB0-4B24-8BBC-EADFE0954D2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2420938"/>
            <a:ext cx="4038600" cy="2692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altLang="nl-NL" sz="2400" b="1">
                <a:solidFill>
                  <a:srgbClr val="EF840E"/>
                </a:solidFill>
              </a:rPr>
              <a:t>zout water symboliseert de tranen van lijden en pijn   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2400" b="1">
                <a:solidFill>
                  <a:srgbClr val="EF840E"/>
                </a:solidFill>
              </a:rPr>
              <a:t>na de tranen van pijn en lijden is er de hoop voor de toekomst, die God heeft beloofd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5E9E47C-9E32-4DB8-A160-E292068DE6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08962" cy="1143000"/>
          </a:xfrm>
        </p:spPr>
        <p:txBody>
          <a:bodyPr/>
          <a:lstStyle/>
          <a:p>
            <a:pPr eaLnBrk="1" hangingPunct="1"/>
            <a:r>
              <a:rPr lang="en-US" altLang="nl-NL" b="1">
                <a:solidFill>
                  <a:srgbClr val="EF840E"/>
                </a:solidFill>
              </a:rPr>
              <a:t>drie matzes </a:t>
            </a:r>
            <a:r>
              <a:rPr lang="en-US" altLang="nl-NL" sz="2800" b="1">
                <a:solidFill>
                  <a:srgbClr val="EF840E"/>
                </a:solidFill>
              </a:rPr>
              <a:t>(ongezuurde broodkoeken)</a:t>
            </a:r>
            <a:endParaRPr lang="nl-NL" altLang="nl-NL" sz="2800" b="1">
              <a:solidFill>
                <a:srgbClr val="EF840E"/>
              </a:solidFill>
            </a:endParaRPr>
          </a:p>
        </p:txBody>
      </p:sp>
      <p:sp>
        <p:nvSpPr>
          <p:cNvPr id="8195" name="Rectangle 5">
            <a:extLst>
              <a:ext uri="{FF2B5EF4-FFF2-40B4-BE49-F238E27FC236}">
                <a16:creationId xmlns:a16="http://schemas.microsoft.com/office/drawing/2014/main" id="{40BD4BE8-9201-4CB9-BA1A-D8B1108090A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1268413"/>
            <a:ext cx="4535487" cy="55895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nl-NL" altLang="nl-NL" sz="2000" b="1">
                <a:solidFill>
                  <a:srgbClr val="2A9EDF"/>
                </a:solidFill>
              </a:rPr>
              <a:t>drie matses in een speciale      linnen zak</a:t>
            </a:r>
          </a:p>
          <a:p>
            <a:pPr eaLnBrk="1" hangingPunct="1">
              <a:lnSpc>
                <a:spcPct val="125000"/>
              </a:lnSpc>
            </a:pPr>
            <a:r>
              <a:rPr lang="nl-NL" altLang="nl-NL" sz="2000" b="1">
                <a:solidFill>
                  <a:srgbClr val="2A9EDF"/>
                </a:solidFill>
              </a:rPr>
              <a:t>drie is een ‘Eenheid’</a:t>
            </a:r>
          </a:p>
          <a:p>
            <a:pPr eaLnBrk="1" hangingPunct="1">
              <a:lnSpc>
                <a:spcPct val="125000"/>
              </a:lnSpc>
            </a:pPr>
            <a:r>
              <a:rPr lang="nl-NL" altLang="nl-NL" sz="2000" b="1">
                <a:solidFill>
                  <a:srgbClr val="2A9EDF"/>
                </a:solidFill>
              </a:rPr>
              <a:t>eenheid van Abraham, Izaäk en Jacob </a:t>
            </a:r>
          </a:p>
          <a:p>
            <a:pPr eaLnBrk="1" hangingPunct="1">
              <a:lnSpc>
                <a:spcPct val="125000"/>
              </a:lnSpc>
            </a:pPr>
            <a:r>
              <a:rPr lang="nl-NL" altLang="nl-NL" sz="2000" b="1">
                <a:solidFill>
                  <a:srgbClr val="2A9EDF"/>
                </a:solidFill>
              </a:rPr>
              <a:t>eenheid van dienst, de priesters, de Levieten en de Israëlieten </a:t>
            </a:r>
          </a:p>
          <a:p>
            <a:pPr eaLnBrk="1" hangingPunct="1">
              <a:lnSpc>
                <a:spcPct val="125000"/>
              </a:lnSpc>
            </a:pPr>
            <a:r>
              <a:rPr lang="nl-NL" altLang="nl-NL" sz="2000" b="1">
                <a:solidFill>
                  <a:srgbClr val="2A9EDF"/>
                </a:solidFill>
              </a:rPr>
              <a:t>messiaanse Joden zien hierin de unieke Drie-eenheid van God: Vader, Zoon en Heilige Geest  </a:t>
            </a:r>
          </a:p>
          <a:p>
            <a:pPr eaLnBrk="1" hangingPunct="1">
              <a:lnSpc>
                <a:spcPct val="125000"/>
              </a:lnSpc>
            </a:pPr>
            <a:r>
              <a:rPr lang="nl-NL" altLang="nl-NL" sz="2000" b="1">
                <a:solidFill>
                  <a:srgbClr val="2A9EDF"/>
                </a:solidFill>
              </a:rPr>
              <a:t>de middelste matse (de Zoon) gebroken,  geofferd voor ons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NL" altLang="nl-NL" sz="2000" b="1">
              <a:solidFill>
                <a:srgbClr val="C70F3B"/>
              </a:solidFill>
            </a:endParaRPr>
          </a:p>
        </p:txBody>
      </p:sp>
      <p:pic>
        <p:nvPicPr>
          <p:cNvPr id="8196" name="Picture 6" descr="Matses">
            <a:extLst>
              <a:ext uri="{FF2B5EF4-FFF2-40B4-BE49-F238E27FC236}">
                <a16:creationId xmlns:a16="http://schemas.microsoft.com/office/drawing/2014/main" id="{F87B700D-7B88-41B8-A2B6-BC8C7EB1BAB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422525"/>
            <a:ext cx="3889375" cy="2881313"/>
          </a:xfr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>
            <a:extLst>
              <a:ext uri="{FF2B5EF4-FFF2-40B4-BE49-F238E27FC236}">
                <a16:creationId xmlns:a16="http://schemas.microsoft.com/office/drawing/2014/main" id="{23B5BC8D-37C1-4EBD-BD9D-7B4F683367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620713"/>
            <a:ext cx="4032250" cy="908050"/>
          </a:xfrm>
        </p:spPr>
        <p:txBody>
          <a:bodyPr/>
          <a:lstStyle/>
          <a:p>
            <a:pPr eaLnBrk="1" hangingPunct="1"/>
            <a:r>
              <a:rPr lang="nl-NL" altLang="nl-NL">
                <a:solidFill>
                  <a:srgbClr val="EF840E"/>
                </a:solidFill>
              </a:rPr>
              <a:t>vier bekers</a:t>
            </a:r>
          </a:p>
        </p:txBody>
      </p:sp>
      <p:sp>
        <p:nvSpPr>
          <p:cNvPr id="11267" name="Rectangle 5">
            <a:extLst>
              <a:ext uri="{FF2B5EF4-FFF2-40B4-BE49-F238E27FC236}">
                <a16:creationId xmlns:a16="http://schemas.microsoft.com/office/drawing/2014/main" id="{4D51D6A6-9760-4FB9-BA5A-CBC362528B6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0" y="2420938"/>
            <a:ext cx="9144000" cy="4437062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nl-NL" altLang="nl-NL" sz="2800" dirty="0">
                <a:solidFill>
                  <a:srgbClr val="3333CC"/>
                </a:solidFill>
              </a:rPr>
              <a:t> </a:t>
            </a:r>
            <a:r>
              <a:rPr lang="nl-NL" altLang="nl-NL" sz="2400" b="1" dirty="0">
                <a:solidFill>
                  <a:srgbClr val="2A9EDF"/>
                </a:solidFill>
              </a:rPr>
              <a:t>vier bekers = vier beloften van God aan Zijn volk (Ex. 6: 2-7):</a:t>
            </a:r>
          </a:p>
          <a:p>
            <a:pPr eaLnBrk="1" hangingPunct="1">
              <a:buFontTx/>
              <a:buNone/>
              <a:defRPr/>
            </a:pPr>
            <a:endParaRPr lang="nl-NL" altLang="nl-NL" sz="2400" dirty="0">
              <a:solidFill>
                <a:srgbClr val="CC66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nl-NL" altLang="nl-NL" sz="2400" dirty="0">
                <a:solidFill>
                  <a:srgbClr val="2A9EDF"/>
                </a:solidFill>
              </a:rPr>
              <a:t>4</a:t>
            </a:r>
            <a:r>
              <a:rPr lang="nl-NL" altLang="nl-NL" sz="2400" dirty="0">
                <a:solidFill>
                  <a:srgbClr val="3333CC"/>
                </a:solidFill>
              </a:rPr>
              <a:t> </a:t>
            </a:r>
            <a:r>
              <a:rPr lang="nl-NL" altLang="nl-NL" sz="2400" dirty="0">
                <a:solidFill>
                  <a:srgbClr val="2A9EDF"/>
                </a:solidFill>
              </a:rPr>
              <a:t>Ik heb met hen </a:t>
            </a:r>
            <a:r>
              <a:rPr lang="nl-NL" altLang="nl-NL" sz="2400" i="1" dirty="0">
                <a:solidFill>
                  <a:srgbClr val="2A9EDF"/>
                </a:solidFill>
              </a:rPr>
              <a:t>Mijn verbond gesloten en Kanaän aan hen beloofd </a:t>
            </a:r>
            <a:r>
              <a:rPr lang="nl-NL" altLang="nl-NL" sz="2400" dirty="0">
                <a:solidFill>
                  <a:srgbClr val="EF840E"/>
                </a:solidFill>
              </a:rPr>
              <a:t>(heiliging)  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nl-NL" altLang="nl-NL" sz="2400" dirty="0">
                <a:solidFill>
                  <a:srgbClr val="2A9EDF"/>
                </a:solidFill>
              </a:rPr>
              <a:t>6</a:t>
            </a:r>
            <a:r>
              <a:rPr lang="nl-NL" altLang="nl-NL" sz="2400" dirty="0">
                <a:solidFill>
                  <a:srgbClr val="3333CC"/>
                </a:solidFill>
              </a:rPr>
              <a:t> </a:t>
            </a:r>
            <a:r>
              <a:rPr lang="nl-NL" altLang="nl-NL" sz="2400" i="1" dirty="0">
                <a:solidFill>
                  <a:srgbClr val="2A9EDF"/>
                </a:solidFill>
              </a:rPr>
              <a:t>Ik zal jullie uit je slavenbestaan bevrijden </a:t>
            </a:r>
            <a:r>
              <a:rPr lang="nl-NL" altLang="nl-NL" sz="2400" dirty="0">
                <a:solidFill>
                  <a:srgbClr val="2A9EDF"/>
                </a:solidFill>
              </a:rPr>
              <a:t>… </a:t>
            </a:r>
            <a:r>
              <a:rPr lang="nl-NL" altLang="nl-NL" sz="2400" dirty="0">
                <a:solidFill>
                  <a:srgbClr val="EF840E"/>
                </a:solidFill>
              </a:rPr>
              <a:t>(plagen)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nl-NL" altLang="nl-NL" sz="2400" dirty="0">
                <a:solidFill>
                  <a:srgbClr val="2A9EDF"/>
                </a:solidFill>
              </a:rPr>
              <a:t>   … Met opgeheven arm </a:t>
            </a:r>
            <a:r>
              <a:rPr lang="nl-NL" altLang="nl-NL" sz="2400" i="1" dirty="0">
                <a:solidFill>
                  <a:srgbClr val="2A9EDF"/>
                </a:solidFill>
              </a:rPr>
              <a:t>zal ik jullie verlossen</a:t>
            </a:r>
            <a:r>
              <a:rPr lang="nl-NL" altLang="nl-NL" sz="2400" dirty="0">
                <a:solidFill>
                  <a:srgbClr val="2A9EDF"/>
                </a:solidFill>
              </a:rPr>
              <a:t>  </a:t>
            </a:r>
            <a:r>
              <a:rPr lang="nl-NL" altLang="nl-NL" sz="2400" dirty="0">
                <a:solidFill>
                  <a:srgbClr val="EF840E"/>
                </a:solidFill>
              </a:rPr>
              <a:t>(verlossing)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nl-NL" altLang="nl-NL" sz="2400" dirty="0">
                <a:solidFill>
                  <a:srgbClr val="2A9EDF"/>
                </a:solidFill>
              </a:rPr>
              <a:t>7</a:t>
            </a:r>
            <a:r>
              <a:rPr lang="nl-NL" altLang="nl-NL" sz="2400" dirty="0">
                <a:solidFill>
                  <a:srgbClr val="3333CC"/>
                </a:solidFill>
              </a:rPr>
              <a:t> </a:t>
            </a:r>
            <a:r>
              <a:rPr lang="nl-NL" altLang="nl-NL" sz="2400" i="1" dirty="0">
                <a:solidFill>
                  <a:srgbClr val="2A9EDF"/>
                </a:solidFill>
              </a:rPr>
              <a:t>Ik zal jullie aannemen als mijn volk, en ik zal jullie God zijn</a:t>
            </a:r>
            <a:r>
              <a:rPr lang="nl-NL" altLang="nl-NL" sz="2400" dirty="0">
                <a:solidFill>
                  <a:srgbClr val="2A9EDF"/>
                </a:solidFill>
              </a:rPr>
              <a:t> </a:t>
            </a:r>
            <a:r>
              <a:rPr lang="nl-NL" altLang="nl-NL" sz="2400" dirty="0">
                <a:solidFill>
                  <a:srgbClr val="EF840E"/>
                </a:solidFill>
              </a:rPr>
              <a:t>(lofprijzing)  </a:t>
            </a:r>
          </a:p>
        </p:txBody>
      </p:sp>
      <p:sp>
        <p:nvSpPr>
          <p:cNvPr id="9220" name="Rectangle 32">
            <a:extLst>
              <a:ext uri="{FF2B5EF4-FFF2-40B4-BE49-F238E27FC236}">
                <a16:creationId xmlns:a16="http://schemas.microsoft.com/office/drawing/2014/main" id="{FB398267-BC0C-4190-BD75-0B720FCA2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981075"/>
            <a:ext cx="979488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 sz="2800"/>
          </a:p>
          <a:p>
            <a:pPr eaLnBrk="1" hangingPunct="1"/>
            <a:endParaRPr lang="nl-NL" altLang="nl-NL" sz="2800"/>
          </a:p>
        </p:txBody>
      </p:sp>
      <p:pic>
        <p:nvPicPr>
          <p:cNvPr id="11270" name="Picture 43" descr="4 bekers">
            <a:extLst>
              <a:ext uri="{FF2B5EF4-FFF2-40B4-BE49-F238E27FC236}">
                <a16:creationId xmlns:a16="http://schemas.microsoft.com/office/drawing/2014/main" id="{6F314251-6A20-44B4-A12B-7D48A2B0CE74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0"/>
            <a:ext cx="4600575" cy="2185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>
            <a:extLst>
              <a:ext uri="{FF2B5EF4-FFF2-40B4-BE49-F238E27FC236}">
                <a16:creationId xmlns:a16="http://schemas.microsoft.com/office/drawing/2014/main" id="{5294FFD4-21C6-4C56-838D-D67F5D1FBCDB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836613"/>
            <a:ext cx="4038600" cy="2376487"/>
          </a:xfrm>
        </p:spPr>
        <p:txBody>
          <a:bodyPr/>
          <a:lstStyle/>
          <a:p>
            <a:pPr eaLnBrk="1" hangingPunct="1"/>
            <a:r>
              <a:rPr lang="nl-NL" altLang="nl-NL" sz="2000" b="1">
                <a:solidFill>
                  <a:srgbClr val="2A9EDF"/>
                </a:solidFill>
              </a:rPr>
              <a:t>1.  de beker van de heiliging</a:t>
            </a:r>
            <a:r>
              <a:rPr lang="nl-NL" altLang="nl-NL" sz="1400" b="1">
                <a:solidFill>
                  <a:srgbClr val="2A9EDF"/>
                </a:solidFill>
              </a:rPr>
              <a:t> </a:t>
            </a:r>
          </a:p>
          <a:p>
            <a:pPr eaLnBrk="1" hangingPunct="1"/>
            <a:endParaRPr lang="nl-NL" altLang="nl-NL" sz="1400" b="1">
              <a:solidFill>
                <a:srgbClr val="2A9EDF"/>
              </a:solidFill>
            </a:endParaRPr>
          </a:p>
          <a:p>
            <a:pPr eaLnBrk="1" hangingPunct="1">
              <a:buFontTx/>
              <a:buNone/>
            </a:pPr>
            <a:endParaRPr lang="nl-NL" altLang="nl-NL" sz="1400" b="1">
              <a:solidFill>
                <a:srgbClr val="2A9EDF"/>
              </a:solidFill>
            </a:endParaRPr>
          </a:p>
          <a:p>
            <a:pPr eaLnBrk="1" hangingPunct="1">
              <a:buFontTx/>
              <a:buNone/>
            </a:pPr>
            <a:endParaRPr lang="nl-NL" altLang="nl-NL" sz="1400" b="1">
              <a:solidFill>
                <a:srgbClr val="2A9EDF"/>
              </a:solidFill>
            </a:endParaRPr>
          </a:p>
          <a:p>
            <a:pPr eaLnBrk="1" hangingPunct="1"/>
            <a:r>
              <a:rPr lang="nl-NL" altLang="nl-NL" sz="2000" b="1">
                <a:solidFill>
                  <a:srgbClr val="2A9EDF"/>
                </a:solidFill>
              </a:rPr>
              <a:t>2.   de beker van de plagen</a:t>
            </a:r>
          </a:p>
          <a:p>
            <a:pPr eaLnBrk="1" hangingPunct="1"/>
            <a:endParaRPr lang="nl-NL" altLang="nl-NL" sz="1400" b="1"/>
          </a:p>
          <a:p>
            <a:pPr eaLnBrk="1" hangingPunct="1">
              <a:buFontTx/>
              <a:buNone/>
            </a:pPr>
            <a:endParaRPr lang="nl-NL" altLang="nl-NL" sz="2800" b="1"/>
          </a:p>
          <a:p>
            <a:pPr eaLnBrk="1" hangingPunct="1"/>
            <a:endParaRPr lang="nl-NL" altLang="nl-NL" sz="2800"/>
          </a:p>
          <a:p>
            <a:pPr eaLnBrk="1" hangingPunct="1">
              <a:buFontTx/>
              <a:buNone/>
            </a:pPr>
            <a:endParaRPr lang="nl-NL" altLang="nl-NL" sz="4800"/>
          </a:p>
        </p:txBody>
      </p:sp>
      <p:pic>
        <p:nvPicPr>
          <p:cNvPr id="10243" name="Picture 13" descr="plm">
            <a:extLst>
              <a:ext uri="{FF2B5EF4-FFF2-40B4-BE49-F238E27FC236}">
                <a16:creationId xmlns:a16="http://schemas.microsoft.com/office/drawing/2014/main" id="{29EAB80D-0F16-4075-AAAB-CD06D062E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765175"/>
            <a:ext cx="5889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4" descr="plm">
            <a:extLst>
              <a:ext uri="{FF2B5EF4-FFF2-40B4-BE49-F238E27FC236}">
                <a16:creationId xmlns:a16="http://schemas.microsoft.com/office/drawing/2014/main" id="{D0AF36E9-E2D6-4A24-A243-1CA3A046F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773238"/>
            <a:ext cx="5889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theme/theme1.xml><?xml version="1.0" encoding="utf-8"?>
<a:theme xmlns:a="http://schemas.openxmlformats.org/drawingml/2006/main" name="1_Standaardontwerp">
  <a:themeElements>
    <a:clrScheme name="1_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ardontwer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2400</TotalTime>
  <Words>878</Words>
  <Application>Microsoft Office PowerPoint</Application>
  <PresentationFormat>Diavoorstelling (4:3)</PresentationFormat>
  <Paragraphs>149</Paragraphs>
  <Slides>26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2" baseType="lpstr">
      <vt:lpstr>Arial</vt:lpstr>
      <vt:lpstr>Calibri</vt:lpstr>
      <vt:lpstr>OLBHEB</vt:lpstr>
      <vt:lpstr>Narkisim</vt:lpstr>
      <vt:lpstr>Times New Roman</vt:lpstr>
      <vt:lpstr>1_Standaardontwerp</vt:lpstr>
      <vt:lpstr>Oudtestamentische feesten:</vt:lpstr>
      <vt:lpstr>PowerPoint-presentatie</vt:lpstr>
      <vt:lpstr>1. Pesach / Pasen </vt:lpstr>
      <vt:lpstr>vier onderdelen sedertafel</vt:lpstr>
      <vt:lpstr>sederschotel</vt:lpstr>
      <vt:lpstr>een kommetje zout water</vt:lpstr>
      <vt:lpstr>drie matzes (ongezuurde broodkoeken)</vt:lpstr>
      <vt:lpstr>vier bekers</vt:lpstr>
      <vt:lpstr>PowerPoint-presentatie</vt:lpstr>
      <vt:lpstr> </vt:lpstr>
      <vt:lpstr>PowerPoint-presentatie</vt:lpstr>
      <vt:lpstr> </vt:lpstr>
      <vt:lpstr>PowerPoint-presentatie</vt:lpstr>
      <vt:lpstr>2. Het wekenfeest / Pinksteren</vt:lpstr>
      <vt:lpstr>Het offer op het Wekenfeest  (Lev. 23:15-20) </vt:lpstr>
      <vt:lpstr>PowerPoint-presentatie</vt:lpstr>
      <vt:lpstr>de wetgeving op Sinaï</vt:lpstr>
      <vt:lpstr>PowerPoint-presentatie</vt:lpstr>
      <vt:lpstr>PowerPoint-presentatie</vt:lpstr>
      <vt:lpstr>de loofhut</vt:lpstr>
      <vt:lpstr> de etrog is een geurige, vrij grote citrusvrucht, die tezamen met een palmtak, drie mirte takjes en twee wilgentakjes de loelav vormen</vt:lpstr>
      <vt:lpstr>de olijfboom</vt:lpstr>
      <vt:lpstr>evangelieverkondiging onder het Joodse volk:  blijvende opdracht voor de kerk!</vt:lpstr>
      <vt:lpstr>wat kunt ú, wat kun jij doen?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feesten op een rij:</dc:title>
  <dc:creator>R. Visscher</dc:creator>
  <cp:lastModifiedBy>R Visscher</cp:lastModifiedBy>
  <cp:revision>77</cp:revision>
  <dcterms:created xsi:type="dcterms:W3CDTF">2006-11-29T20:32:43Z</dcterms:created>
  <dcterms:modified xsi:type="dcterms:W3CDTF">2017-12-20T15:49:43Z</dcterms:modified>
</cp:coreProperties>
</file>