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2" r:id="rId6"/>
    <p:sldId id="260" r:id="rId7"/>
    <p:sldId id="261" r:id="rId8"/>
    <p:sldId id="266" r:id="rId9"/>
    <p:sldId id="265" r:id="rId10"/>
  </p:sldIdLst>
  <p:sldSz cx="9144000" cy="6858000" type="screen4x3"/>
  <p:notesSz cx="6858000" cy="9144000"/>
  <p:defaultTextStyle>
    <a:defPPr>
      <a:defRPr lang="nl-NL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091D0"/>
    <a:srgbClr val="EF840E"/>
    <a:srgbClr val="1E8AC6"/>
    <a:srgbClr val="2A9E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8990F-BBE0-4950-A097-22D110F7A64D}" type="datetimeFigureOut">
              <a:rPr lang="nl-NL" smtClean="0"/>
              <a:t>29-6-2018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8C50C-25D4-46E6-BD36-1AAFD1153C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4874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8C50C-25D4-46E6-BD36-1AAFD1153C03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8088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620EB-0950-42B4-BE23-1EE8D7C6B7DD}" type="datetime1">
              <a:rPr lang="nl-NL" altLang="nl-NL"/>
              <a:pPr>
                <a:defRPr/>
              </a:pPr>
              <a:t>29-6-2018</a:t>
            </a:fld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1DAA1-4F6D-49BF-B142-128A7DCE9D1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59017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0EECF-2D02-42F8-A354-47E8FBD0E78E}" type="datetime1">
              <a:rPr lang="nl-NL" altLang="nl-NL"/>
              <a:pPr>
                <a:defRPr/>
              </a:pPr>
              <a:t>29-6-2018</a:t>
            </a:fld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3F334-D335-45A2-8A28-F3B19DB9D56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3139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C0A8C-0C0E-4ED1-A8EA-45B73D847500}" type="datetime1">
              <a:rPr lang="nl-NL" altLang="nl-NL"/>
              <a:pPr>
                <a:defRPr/>
              </a:pPr>
              <a:t>29-6-2018</a:t>
            </a:fld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25D51-A9A3-4D57-84E0-02D1614D0BE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2929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2AC59-D38C-461A-B489-850589790158}" type="datetime1">
              <a:rPr lang="nl-NL" altLang="nl-NL"/>
              <a:pPr>
                <a:defRPr/>
              </a:pPr>
              <a:t>29-6-2018</a:t>
            </a:fld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9E76E-64A8-4210-A40E-46C2F8DF126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73480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9413C-BD79-4768-A357-02C41DFD47DB}" type="datetime1">
              <a:rPr lang="nl-NL" altLang="nl-NL"/>
              <a:pPr>
                <a:defRPr/>
              </a:pPr>
              <a:t>29-6-2018</a:t>
            </a:fld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87185-8F0E-452F-A1F9-C8C58B28330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7931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95952-A85A-4571-839C-B65AB0B5BC82}" type="datetime1">
              <a:rPr lang="nl-NL" altLang="nl-NL"/>
              <a:pPr>
                <a:defRPr/>
              </a:pPr>
              <a:t>29-6-2018</a:t>
            </a:fld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CDA0E-E244-4D8C-9044-5157A8B9C70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79798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D46E1-CEB4-434F-BA55-6DAEA0BF62A8}" type="datetime1">
              <a:rPr lang="nl-NL" altLang="nl-NL"/>
              <a:pPr>
                <a:defRPr/>
              </a:pPr>
              <a:t>29-6-2018</a:t>
            </a:fld>
            <a:endParaRPr lang="nl-NL" alt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6EFF7-3E4B-4EF5-8A28-6A318C2A788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7101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2EDF4-B0BA-4FAA-9FBF-1AE4ECEA55EF}" type="datetime1">
              <a:rPr lang="nl-NL" altLang="nl-NL"/>
              <a:pPr>
                <a:defRPr/>
              </a:pPr>
              <a:t>29-6-2018</a:t>
            </a:fld>
            <a:endParaRPr lang="nl-NL" alt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36AA0-1A8A-456E-945A-CE782F41354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470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D68CC-C523-4921-822E-5D511890984A}" type="datetime1">
              <a:rPr lang="nl-NL" altLang="nl-NL"/>
              <a:pPr>
                <a:defRPr/>
              </a:pPr>
              <a:t>29-6-2018</a:t>
            </a:fld>
            <a:endParaRPr lang="nl-NL" alt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F2B7D-9B53-40BC-BBF5-BBA2C5ACEF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9778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4179A-4DA6-49EB-9614-D8E23F2C47CA}" type="datetime1">
              <a:rPr lang="nl-NL" altLang="nl-NL"/>
              <a:pPr>
                <a:defRPr/>
              </a:pPr>
              <a:t>29-6-2018</a:t>
            </a:fld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C027E-D74E-4473-9342-F97C4F10DAA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04710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950BB-4C31-4ECE-9AC6-CDA08CA9773C}" type="datetime1">
              <a:rPr lang="nl-NL" altLang="nl-NL"/>
              <a:pPr>
                <a:defRPr/>
              </a:pPr>
              <a:t>29-6-2018</a:t>
            </a:fld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CE66A-BE7F-40BC-A852-BBF1DF7F60C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378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F22D40A4-A921-4651-9BD5-4D5DD1686B31}" type="datetime1">
              <a:rPr lang="nl-NL" altLang="nl-NL"/>
              <a:pPr>
                <a:defRPr/>
              </a:pPr>
              <a:t>29-6-2018</a:t>
            </a:fld>
            <a:endParaRPr lang="nl-NL" altLang="nl-NL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43BBD16-2A08-4BBC-864C-AA27260AEFF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mailto:info@yachad.nl" TargetMode="External"/><Relationship Id="rId4" Type="http://schemas.openxmlformats.org/officeDocument/2006/relationships/hyperlink" Target="http://www.yachad.n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ubtitel 2"/>
          <p:cNvSpPr txBox="1">
            <a:spLocks/>
          </p:cNvSpPr>
          <p:nvPr/>
        </p:nvSpPr>
        <p:spPr bwMode="auto">
          <a:xfrm>
            <a:off x="228600" y="4724400"/>
            <a:ext cx="7315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nl-NL" altLang="nl-NL" sz="3600" b="1">
                <a:solidFill>
                  <a:schemeClr val="bg1"/>
                </a:solidFill>
                <a:latin typeface="Georgia" panose="02040502050405020303" pitchFamily="18" charset="0"/>
              </a:rPr>
              <a:t>Je oudste broer is gevonden!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1331640" cy="711217"/>
          </a:xfrm>
          <a:prstGeom prst="rect">
            <a:avLst/>
          </a:prstGeom>
        </p:spPr>
      </p:pic>
    </p:spTree>
  </p:cSld>
  <p:clrMapOvr>
    <a:masterClrMapping/>
  </p:clrMapOvr>
  <p:transition spd="slow" advClick="0" advTm="5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323850" y="1127125"/>
            <a:ext cx="8229600" cy="4983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nl-NL" altLang="nl-NL" b="1">
                <a:solidFill>
                  <a:srgbClr val="1E8AC6"/>
                </a:solidFill>
                <a:latin typeface="Georgia" panose="02040502050405020303" pitchFamily="18" charset="0"/>
              </a:rPr>
              <a:t>Wat is Yachad?</a:t>
            </a:r>
          </a:p>
          <a:p>
            <a:pPr eaLnBrk="1" hangingPunct="1">
              <a:buFontTx/>
              <a:buNone/>
            </a:pPr>
            <a:endParaRPr lang="nl-NL" altLang="nl-NL" b="1">
              <a:solidFill>
                <a:srgbClr val="1E8AC6"/>
              </a:solidFill>
              <a:latin typeface="Georgia" panose="02040502050405020303" pitchFamily="18" charset="0"/>
            </a:endParaRPr>
          </a:p>
          <a:p>
            <a:pPr eaLnBrk="1" hangingPunct="1">
              <a:buFontTx/>
              <a:buChar char="-"/>
            </a:pPr>
            <a:r>
              <a:rPr lang="nl-NL" altLang="nl-NL" b="1">
                <a:solidFill>
                  <a:srgbClr val="1E8AC6"/>
                </a:solidFill>
                <a:latin typeface="Georgia" panose="02040502050405020303" pitchFamily="18" charset="0"/>
              </a:rPr>
              <a:t>Yachad = ‘samen’</a:t>
            </a:r>
          </a:p>
          <a:p>
            <a:pPr eaLnBrk="1" hangingPunct="1">
              <a:buFontTx/>
              <a:buChar char="-"/>
            </a:pPr>
            <a:r>
              <a:rPr lang="nl-NL" altLang="nl-NL" b="1">
                <a:solidFill>
                  <a:srgbClr val="1E8AC6"/>
                </a:solidFill>
                <a:latin typeface="Georgia" panose="02040502050405020303" pitchFamily="18" charset="0"/>
              </a:rPr>
              <a:t>Opgericht vanuit Stevaj en BTC. Gekoppeld aan de GKv</a:t>
            </a:r>
          </a:p>
          <a:p>
            <a:pPr eaLnBrk="1" hangingPunct="1">
              <a:buFontTx/>
              <a:buChar char="-"/>
            </a:pPr>
            <a:r>
              <a:rPr lang="nl-NL" altLang="nl-NL" b="1">
                <a:solidFill>
                  <a:srgbClr val="1E8AC6"/>
                </a:solidFill>
                <a:latin typeface="Georgia" panose="02040502050405020303" pitchFamily="18" charset="0"/>
              </a:rPr>
              <a:t>Ondersteuning voor evangelieverkondiging aan het Joodse volk 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1331640" cy="711217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39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nl-NL" altLang="nl-NL" b="1">
                <a:solidFill>
                  <a:srgbClr val="1E8AC6"/>
                </a:solidFill>
                <a:latin typeface="Georgia" panose="02040502050405020303" pitchFamily="18" charset="0"/>
              </a:rPr>
              <a:t>Het doel van Yachad:</a:t>
            </a:r>
          </a:p>
          <a:p>
            <a:pPr eaLnBrk="1" hangingPunct="1">
              <a:buFontTx/>
              <a:buNone/>
            </a:pPr>
            <a:endParaRPr lang="nl-NL" altLang="nl-NL" b="1">
              <a:solidFill>
                <a:srgbClr val="1E8AC6"/>
              </a:solidFill>
              <a:latin typeface="Georgia" panose="02040502050405020303" pitchFamily="18" charset="0"/>
            </a:endParaRPr>
          </a:p>
          <a:p>
            <a:pPr eaLnBrk="1" hangingPunct="1">
              <a:buFontTx/>
              <a:buNone/>
            </a:pPr>
            <a:r>
              <a:rPr lang="nl-NL" altLang="nl-NL" b="1">
                <a:solidFill>
                  <a:srgbClr val="1E8AC6"/>
                </a:solidFill>
                <a:latin typeface="Georgia" panose="02040502050405020303" pitchFamily="18" charset="0"/>
              </a:rPr>
              <a:t>De kerken duidelijk maken dat:</a:t>
            </a:r>
          </a:p>
          <a:p>
            <a:pPr eaLnBrk="1" hangingPunct="1">
              <a:buFontTx/>
              <a:buChar char="-"/>
            </a:pPr>
            <a:r>
              <a:rPr lang="nl-NL" altLang="nl-NL" b="1">
                <a:solidFill>
                  <a:srgbClr val="1E8AC6"/>
                </a:solidFill>
                <a:latin typeface="Georgia" panose="02040502050405020303" pitchFamily="18" charset="0"/>
              </a:rPr>
              <a:t>het Joodse volk voor God belangrijk is – en dus ook voor de kerk.</a:t>
            </a:r>
          </a:p>
          <a:p>
            <a:pPr eaLnBrk="1" hangingPunct="1">
              <a:buFontTx/>
              <a:buChar char="-"/>
            </a:pPr>
            <a:r>
              <a:rPr lang="nl-NL" altLang="nl-NL" b="1">
                <a:solidFill>
                  <a:srgbClr val="1E8AC6"/>
                </a:solidFill>
                <a:latin typeface="Georgia" panose="02040502050405020303" pitchFamily="18" charset="0"/>
              </a:rPr>
              <a:t>God de redding van de joden op het oog heeft. </a:t>
            </a:r>
          </a:p>
          <a:p>
            <a:pPr eaLnBrk="1" hangingPunct="1">
              <a:buFontTx/>
              <a:buNone/>
            </a:pPr>
            <a:r>
              <a:rPr lang="nl-NL" altLang="nl-NL" b="1">
                <a:solidFill>
                  <a:srgbClr val="1E8AC6"/>
                </a:solidFill>
                <a:latin typeface="Georgia" panose="02040502050405020303" pitchFamily="18" charset="0"/>
              </a:rPr>
              <a:t>-	Daarvoor wil hij ons gebruiken! 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1331640" cy="711217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nl-NL" altLang="nl-NL" b="1">
                <a:solidFill>
                  <a:srgbClr val="1E8AC6"/>
                </a:solidFill>
                <a:latin typeface="Georgia" panose="02040502050405020303" pitchFamily="18" charset="0"/>
              </a:rPr>
              <a:t>Onze missie:</a:t>
            </a:r>
          </a:p>
          <a:p>
            <a:pPr eaLnBrk="1" hangingPunct="1">
              <a:buFontTx/>
              <a:buNone/>
            </a:pPr>
            <a:r>
              <a:rPr lang="nl-NL" altLang="nl-NL" b="1">
                <a:solidFill>
                  <a:srgbClr val="1E8AC6"/>
                </a:solidFill>
                <a:latin typeface="Georgia" panose="02040502050405020303" pitchFamily="18" charset="0"/>
              </a:rPr>
              <a:t>De joden winnen voor Christus</a:t>
            </a:r>
            <a:r>
              <a:rPr lang="nl-NL" altLang="nl-NL" b="1">
                <a:solidFill>
                  <a:srgbClr val="2A9EDF"/>
                </a:solidFill>
                <a:latin typeface="Georgia" panose="02040502050405020303" pitchFamily="18" charset="0"/>
              </a:rPr>
              <a:t> </a:t>
            </a:r>
          </a:p>
        </p:txBody>
      </p:sp>
      <p:pic>
        <p:nvPicPr>
          <p:cNvPr id="5123" name="Afbeelding 3" descr="klaagmuu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2501900"/>
            <a:ext cx="6350000" cy="382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1331640" cy="711217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87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b="1">
                <a:solidFill>
                  <a:srgbClr val="1E8AC6"/>
                </a:solidFill>
                <a:latin typeface="Georgia" panose="02040502050405020303" pitchFamily="18" charset="0"/>
              </a:rPr>
              <a:t>Het Joodse volk belangrijk? Waarom?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nl-NL" altLang="nl-NL" b="1">
              <a:solidFill>
                <a:srgbClr val="1E8AC6"/>
              </a:solidFill>
              <a:latin typeface="Georgia" panose="02040502050405020303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nl-NL" altLang="nl-NL" b="1">
                <a:solidFill>
                  <a:srgbClr val="1E8AC6"/>
                </a:solidFill>
                <a:latin typeface="Georgia" panose="02040502050405020303" pitchFamily="18" charset="0"/>
              </a:rPr>
              <a:t>Het is onze ‘familie’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nl-NL" altLang="nl-NL" b="1">
                <a:solidFill>
                  <a:srgbClr val="1E8AC6"/>
                </a:solidFill>
                <a:latin typeface="Georgia" panose="02040502050405020303" pitchFamily="18" charset="0"/>
              </a:rPr>
              <a:t>Het is het volk van Gods keuze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nl-NL" altLang="nl-NL" b="1">
                <a:solidFill>
                  <a:srgbClr val="1E8AC6"/>
                </a:solidFill>
                <a:latin typeface="Georgia" panose="02040502050405020303" pitchFamily="18" charset="0"/>
              </a:rPr>
              <a:t>Met het Joodse volk is onze verlossing begonnen! Hier liggen onze ‘roots’.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nl-NL" altLang="nl-NL" b="1">
                <a:solidFill>
                  <a:srgbClr val="1E8AC6"/>
                </a:solidFill>
                <a:latin typeface="Georgia" panose="02040502050405020303" pitchFamily="18" charset="0"/>
              </a:rPr>
              <a:t>We horen bij elkaar!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nl-NL" altLang="nl-NL" b="1">
                <a:solidFill>
                  <a:srgbClr val="1E8AC6"/>
                </a:solidFill>
                <a:latin typeface="Georgia" panose="02040502050405020303" pitchFamily="18" charset="0"/>
              </a:rPr>
              <a:t>Alle volken moeten worden gered. 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1331640" cy="711217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nl-NL" altLang="nl-NL" b="1">
                <a:solidFill>
                  <a:srgbClr val="1E8AC6"/>
                </a:solidFill>
                <a:latin typeface="Georgia" panose="02040502050405020303" pitchFamily="18" charset="0"/>
              </a:rPr>
              <a:t>Niet alleen, maar samen!</a:t>
            </a:r>
          </a:p>
        </p:txBody>
      </p:sp>
      <p:pic>
        <p:nvPicPr>
          <p:cNvPr id="7171" name="Afbeelding 4" descr="samen-broer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2044700"/>
            <a:ext cx="6350000" cy="412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1331640" cy="711217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8435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457200" y="908050"/>
            <a:ext cx="8507413" cy="54006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nl-NL" altLang="nl-NL" sz="2800" b="1" dirty="0">
                <a:solidFill>
                  <a:srgbClr val="1E8AC6"/>
                </a:solidFill>
                <a:latin typeface="Georgia" panose="02040502050405020303" pitchFamily="18" charset="0"/>
              </a:rPr>
              <a:t>Hoe?</a:t>
            </a:r>
          </a:p>
          <a:p>
            <a:pPr eaLnBrk="1" hangingPunct="1">
              <a:buFontTx/>
              <a:buChar char="-"/>
            </a:pPr>
            <a:r>
              <a:rPr lang="nl-NL" altLang="nl-NL" sz="2800" b="1" u="sng" dirty="0">
                <a:solidFill>
                  <a:srgbClr val="1E8AC6"/>
                </a:solidFill>
                <a:latin typeface="Georgia" panose="02040502050405020303" pitchFamily="18" charset="0"/>
              </a:rPr>
              <a:t>Activiteiten </a:t>
            </a:r>
            <a:r>
              <a:rPr lang="nl-NL" altLang="nl-NL" sz="2800" b="1" u="sng" dirty="0" err="1">
                <a:solidFill>
                  <a:srgbClr val="1E8AC6"/>
                </a:solidFill>
                <a:latin typeface="Georgia" panose="02040502050405020303" pitchFamily="18" charset="0"/>
              </a:rPr>
              <a:t>Israel</a:t>
            </a:r>
            <a:r>
              <a:rPr lang="nl-NL" altLang="nl-NL" sz="2800" b="1" u="sng" dirty="0">
                <a:solidFill>
                  <a:srgbClr val="1E8AC6"/>
                </a:solidFill>
                <a:latin typeface="Georgia" panose="02040502050405020303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nl-NL" altLang="nl-NL" sz="2800" b="1" dirty="0">
                <a:solidFill>
                  <a:srgbClr val="1E8AC6"/>
                </a:solidFill>
                <a:latin typeface="Georgia" panose="02040502050405020303" pitchFamily="18" charset="0"/>
              </a:rPr>
              <a:t>	- contacten Bible Society, Christelijke      	 Uitgeverij HaGefen, en nog meer</a:t>
            </a:r>
          </a:p>
          <a:p>
            <a:pPr eaLnBrk="1" hangingPunct="1">
              <a:buFontTx/>
              <a:buNone/>
            </a:pPr>
            <a:r>
              <a:rPr lang="nl-NL" altLang="nl-NL" sz="2800" b="1" dirty="0">
                <a:solidFill>
                  <a:srgbClr val="1E8AC6"/>
                </a:solidFill>
                <a:latin typeface="Georgia" panose="02040502050405020303" pitchFamily="18" charset="0"/>
              </a:rPr>
              <a:t>	- ondersteuning evangelisatie</a:t>
            </a:r>
          </a:p>
          <a:p>
            <a:pPr eaLnBrk="1" hangingPunct="1">
              <a:buFontTx/>
              <a:buChar char="-"/>
            </a:pPr>
            <a:r>
              <a:rPr lang="nl-NL" altLang="nl-NL" sz="2800" b="1" u="sng" dirty="0">
                <a:solidFill>
                  <a:srgbClr val="EF840E"/>
                </a:solidFill>
                <a:latin typeface="Georgia" panose="02040502050405020303" pitchFamily="18" charset="0"/>
              </a:rPr>
              <a:t>Activiteiten Nederland:</a:t>
            </a:r>
          </a:p>
          <a:p>
            <a:pPr eaLnBrk="1" hangingPunct="1">
              <a:buFontTx/>
              <a:buNone/>
            </a:pPr>
            <a:r>
              <a:rPr lang="nl-NL" altLang="nl-NL" sz="2800" b="1" dirty="0">
                <a:solidFill>
                  <a:srgbClr val="EF840E"/>
                </a:solidFill>
                <a:latin typeface="Georgia" panose="02040502050405020303" pitchFamily="18" charset="0"/>
              </a:rPr>
              <a:t>	- bewustwording creëren</a:t>
            </a:r>
          </a:p>
          <a:p>
            <a:pPr eaLnBrk="1" hangingPunct="1">
              <a:buFontTx/>
              <a:buNone/>
            </a:pPr>
            <a:r>
              <a:rPr lang="nl-NL" altLang="nl-NL" sz="2800" b="1" dirty="0">
                <a:solidFill>
                  <a:srgbClr val="EF840E"/>
                </a:solidFill>
                <a:latin typeface="Georgia" panose="02040502050405020303" pitchFamily="18" charset="0"/>
              </a:rPr>
              <a:t>	- actieve voorlichting</a:t>
            </a:r>
          </a:p>
          <a:p>
            <a:pPr eaLnBrk="1" hangingPunct="1">
              <a:buFontTx/>
              <a:buNone/>
            </a:pPr>
            <a:r>
              <a:rPr lang="nl-NL" altLang="nl-NL" sz="2800" b="1" dirty="0">
                <a:solidFill>
                  <a:srgbClr val="EF840E"/>
                </a:solidFill>
                <a:latin typeface="Georgia" panose="02040502050405020303" pitchFamily="18" charset="0"/>
              </a:rPr>
              <a:t>	- Partnership met Asaf Pelled voor het werk onder de Joodse bevolking in Nederland.</a:t>
            </a:r>
          </a:p>
          <a:p>
            <a:pPr eaLnBrk="1" hangingPunct="1">
              <a:buFontTx/>
              <a:buNone/>
            </a:pPr>
            <a:endParaRPr lang="nl-NL" altLang="nl-NL" sz="2800" b="1" dirty="0">
              <a:solidFill>
                <a:srgbClr val="EF840E"/>
              </a:solidFill>
              <a:latin typeface="Georgia" panose="02040502050405020303" pitchFamily="18" charset="0"/>
            </a:endParaRPr>
          </a:p>
          <a:p>
            <a:pPr eaLnBrk="1" hangingPunct="1">
              <a:buFontTx/>
              <a:buNone/>
            </a:pPr>
            <a:endParaRPr lang="nl-NL" altLang="nl-NL" b="1" dirty="0">
              <a:solidFill>
                <a:srgbClr val="1E8AC6"/>
              </a:solidFill>
              <a:latin typeface="Georgia" panose="02040502050405020303" pitchFamily="18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1331640" cy="711217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59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0" y="908050"/>
            <a:ext cx="9144000" cy="5400675"/>
          </a:xfrm>
        </p:spPr>
        <p:txBody>
          <a:bodyPr/>
          <a:lstStyle/>
          <a:p>
            <a:pPr defTabSz="457200" eaLnBrk="1" hangingPunct="1">
              <a:buFontTx/>
              <a:buNone/>
            </a:pPr>
            <a:endParaRPr lang="nl-NL" altLang="nl-NL" sz="2800" b="1">
              <a:solidFill>
                <a:srgbClr val="1E8AC6"/>
              </a:solidFill>
              <a:latin typeface="Georgia" panose="02040502050405020303" pitchFamily="18" charset="0"/>
            </a:endParaRPr>
          </a:p>
          <a:p>
            <a:pPr algn="ctr" defTabSz="457200" eaLnBrk="1" hangingPunct="1">
              <a:buFontTx/>
              <a:buNone/>
            </a:pPr>
            <a:r>
              <a:rPr lang="nl-NL" altLang="nl-NL" b="1">
                <a:solidFill>
                  <a:srgbClr val="1E8AC6"/>
                </a:solidFill>
                <a:latin typeface="Georgia" panose="02040502050405020303" pitchFamily="18" charset="0"/>
              </a:rPr>
              <a:t>Evangelieverkondiging aan het </a:t>
            </a:r>
          </a:p>
          <a:p>
            <a:pPr algn="ctr" defTabSz="457200" eaLnBrk="1" hangingPunct="1">
              <a:buFontTx/>
              <a:buNone/>
            </a:pPr>
            <a:r>
              <a:rPr lang="nl-NL" altLang="nl-NL" b="1">
                <a:solidFill>
                  <a:srgbClr val="1E8AC6"/>
                </a:solidFill>
                <a:latin typeface="Georgia" panose="02040502050405020303" pitchFamily="18" charset="0"/>
              </a:rPr>
              <a:t>Joodse Volk:</a:t>
            </a:r>
          </a:p>
          <a:p>
            <a:pPr defTabSz="457200" eaLnBrk="1" hangingPunct="1">
              <a:buFontTx/>
              <a:buNone/>
            </a:pPr>
            <a:endParaRPr lang="nl-NL" altLang="nl-NL" sz="2800" b="1">
              <a:solidFill>
                <a:srgbClr val="1E8AC6"/>
              </a:solidFill>
              <a:latin typeface="Georgia" panose="02040502050405020303" pitchFamily="18" charset="0"/>
            </a:endParaRPr>
          </a:p>
          <a:p>
            <a:pPr algn="ctr" defTabSz="457200" eaLnBrk="1" hangingPunct="1">
              <a:buFontTx/>
              <a:buNone/>
            </a:pPr>
            <a:r>
              <a:rPr lang="nl-NL" altLang="nl-NL" sz="3600" b="1">
                <a:solidFill>
                  <a:srgbClr val="EF840E"/>
                </a:solidFill>
                <a:latin typeface="Georgia" panose="02040502050405020303" pitchFamily="18" charset="0"/>
              </a:rPr>
              <a:t>Een OPDRACHT voor </a:t>
            </a:r>
          </a:p>
          <a:p>
            <a:pPr algn="ctr" defTabSz="457200" eaLnBrk="1" hangingPunct="1">
              <a:buFontTx/>
              <a:buNone/>
            </a:pPr>
            <a:r>
              <a:rPr lang="nl-NL" altLang="nl-NL" sz="4000" b="1" i="1">
                <a:solidFill>
                  <a:srgbClr val="EF840E"/>
                </a:solidFill>
                <a:latin typeface="Georgia" panose="02040502050405020303" pitchFamily="18" charset="0"/>
              </a:rPr>
              <a:t>héél de kerk!!!</a:t>
            </a:r>
          </a:p>
          <a:p>
            <a:pPr defTabSz="457200" eaLnBrk="1" hangingPunct="1">
              <a:buFontTx/>
              <a:buNone/>
            </a:pPr>
            <a:endParaRPr lang="nl-NL" altLang="nl-NL" sz="2800" b="1">
              <a:solidFill>
                <a:srgbClr val="EF840E"/>
              </a:solidFill>
              <a:latin typeface="Georgia" panose="02040502050405020303" pitchFamily="18" charset="0"/>
            </a:endParaRPr>
          </a:p>
          <a:p>
            <a:pPr algn="ctr" defTabSz="457200" eaLnBrk="1" hangingPunct="1">
              <a:buFontTx/>
              <a:buNone/>
            </a:pPr>
            <a:r>
              <a:rPr lang="nl-NL" altLang="nl-NL" sz="2800" b="1">
                <a:solidFill>
                  <a:srgbClr val="1E8AC6"/>
                </a:solidFill>
                <a:latin typeface="Georgia" panose="02040502050405020303" pitchFamily="18" charset="0"/>
              </a:rPr>
              <a:t>Lees het maar in </a:t>
            </a:r>
          </a:p>
          <a:p>
            <a:pPr algn="ctr" defTabSz="457200" eaLnBrk="1" hangingPunct="1">
              <a:buFontTx/>
              <a:buNone/>
            </a:pPr>
            <a:r>
              <a:rPr lang="nl-NL" altLang="nl-NL" sz="2800" b="1">
                <a:solidFill>
                  <a:srgbClr val="1E8AC6"/>
                </a:solidFill>
                <a:latin typeface="Georgia" panose="02040502050405020303" pitchFamily="18" charset="0"/>
              </a:rPr>
              <a:t>Romeinen 11 : 28 - 32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1331640" cy="711217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/>
      <p:bldP spid="31746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457200" y="908050"/>
            <a:ext cx="8507413" cy="5400675"/>
          </a:xfrm>
        </p:spPr>
        <p:txBody>
          <a:bodyPr/>
          <a:lstStyle/>
          <a:p>
            <a:pPr defTabSz="457200" eaLnBrk="1" hangingPunct="1">
              <a:buFontTx/>
              <a:buNone/>
            </a:pPr>
            <a:r>
              <a:rPr lang="nl-NL" altLang="nl-NL" sz="2800" b="1" dirty="0">
                <a:solidFill>
                  <a:srgbClr val="1E8AC6"/>
                </a:solidFill>
                <a:latin typeface="Georgia" panose="02040502050405020303" pitchFamily="18" charset="0"/>
              </a:rPr>
              <a:t>Wat kunt ú doen</a:t>
            </a:r>
            <a:r>
              <a:rPr lang="nl-NL" altLang="nl-NL" sz="2800" b="1" dirty="0">
                <a:solidFill>
                  <a:srgbClr val="EF840E"/>
                </a:solidFill>
                <a:latin typeface="Georgia" panose="02040502050405020303" pitchFamily="18" charset="0"/>
              </a:rPr>
              <a:t>?</a:t>
            </a:r>
          </a:p>
          <a:p>
            <a:pPr defTabSz="457200" eaLnBrk="1" hangingPunct="1">
              <a:buFontTx/>
              <a:buNone/>
            </a:pPr>
            <a:r>
              <a:rPr lang="nl-NL" altLang="nl-NL" sz="2800" b="1" dirty="0">
                <a:solidFill>
                  <a:srgbClr val="EF840E"/>
                </a:solidFill>
                <a:latin typeface="Georgia" panose="02040502050405020303" pitchFamily="18" charset="0"/>
              </a:rPr>
              <a:t>										</a:t>
            </a:r>
            <a:r>
              <a:rPr lang="nl-NL" altLang="nl-NL" sz="4400" b="1" dirty="0">
                <a:solidFill>
                  <a:srgbClr val="EF840E"/>
                </a:solidFill>
                <a:latin typeface="Georgia" panose="02040502050405020303" pitchFamily="18" charset="0"/>
              </a:rPr>
              <a:t>Bid</a:t>
            </a:r>
            <a:r>
              <a:rPr lang="nl-NL" altLang="nl-NL" sz="4400" b="1" dirty="0">
                <a:solidFill>
                  <a:srgbClr val="2091D0"/>
                </a:solidFill>
                <a:latin typeface="Georgia" panose="02040502050405020303" pitchFamily="18" charset="0"/>
              </a:rPr>
              <a:t>!</a:t>
            </a:r>
          </a:p>
          <a:p>
            <a:pPr defTabSz="457200" eaLnBrk="1" hangingPunct="1">
              <a:buFontTx/>
              <a:buNone/>
            </a:pPr>
            <a:r>
              <a:rPr lang="nl-NL" altLang="nl-NL" b="1" dirty="0">
                <a:solidFill>
                  <a:srgbClr val="1E8AC6"/>
                </a:solidFill>
                <a:latin typeface="Georgia" panose="02040502050405020303" pitchFamily="18" charset="0"/>
              </a:rPr>
              <a:t>				Geef de Boodschap door</a:t>
            </a:r>
            <a:r>
              <a:rPr lang="nl-NL" altLang="nl-NL" b="1" dirty="0">
                <a:solidFill>
                  <a:srgbClr val="EF840E"/>
                </a:solidFill>
                <a:latin typeface="Georgia" panose="02040502050405020303" pitchFamily="18" charset="0"/>
              </a:rPr>
              <a:t>!</a:t>
            </a:r>
          </a:p>
          <a:p>
            <a:pPr defTabSz="457200" eaLnBrk="1" hangingPunct="1">
              <a:buFontTx/>
              <a:buNone/>
            </a:pPr>
            <a:r>
              <a:rPr lang="nl-NL" altLang="nl-NL" sz="3600" b="1" dirty="0">
                <a:solidFill>
                  <a:srgbClr val="EF840E"/>
                </a:solidFill>
                <a:latin typeface="Georgia" panose="02040502050405020303" pitchFamily="18" charset="0"/>
              </a:rPr>
              <a:t>		Wordt donateur</a:t>
            </a:r>
            <a:r>
              <a:rPr lang="nl-NL" altLang="nl-NL" sz="3600" b="1" dirty="0">
                <a:solidFill>
                  <a:srgbClr val="1E8AC6"/>
                </a:solidFill>
                <a:latin typeface="Georgia" panose="02040502050405020303" pitchFamily="18" charset="0"/>
              </a:rPr>
              <a:t>!</a:t>
            </a:r>
          </a:p>
          <a:p>
            <a:pPr defTabSz="457200" eaLnBrk="1" hangingPunct="1">
              <a:buFontTx/>
              <a:buNone/>
            </a:pPr>
            <a:r>
              <a:rPr lang="nl-NL" altLang="nl-NL" sz="4000" b="1" dirty="0">
                <a:solidFill>
                  <a:srgbClr val="1E8AC6"/>
                </a:solidFill>
                <a:latin typeface="Georgia" panose="02040502050405020303" pitchFamily="18" charset="0"/>
              </a:rPr>
              <a:t>									Geef een gift</a:t>
            </a:r>
            <a:r>
              <a:rPr lang="nl-NL" altLang="nl-NL" sz="4000" b="1" dirty="0">
                <a:solidFill>
                  <a:srgbClr val="EF840E"/>
                </a:solidFill>
                <a:latin typeface="Georgia" panose="02040502050405020303" pitchFamily="18" charset="0"/>
              </a:rPr>
              <a:t>!</a:t>
            </a:r>
          </a:p>
          <a:p>
            <a:pPr defTabSz="457200" eaLnBrk="1" hangingPunct="1">
              <a:buFontTx/>
              <a:buNone/>
            </a:pPr>
            <a:r>
              <a:rPr lang="nl-NL" altLang="nl-NL" sz="4000" b="1" dirty="0">
                <a:solidFill>
                  <a:srgbClr val="EF840E"/>
                </a:solidFill>
                <a:latin typeface="Georgia" panose="02040502050405020303" pitchFamily="18" charset="0"/>
              </a:rPr>
              <a:t>					Werk mee</a:t>
            </a:r>
            <a:r>
              <a:rPr lang="nl-NL" altLang="nl-NL" sz="4000" b="1" dirty="0">
                <a:solidFill>
                  <a:srgbClr val="2091D0"/>
                </a:solidFill>
                <a:latin typeface="Georgia" panose="02040502050405020303" pitchFamily="18" charset="0"/>
              </a:rPr>
              <a:t>!</a:t>
            </a:r>
            <a:endParaRPr lang="nl-NL" altLang="nl-NL" sz="4000" b="1" dirty="0">
              <a:solidFill>
                <a:srgbClr val="EF840E"/>
              </a:solidFill>
              <a:latin typeface="Georgia" panose="02040502050405020303" pitchFamily="18" charset="0"/>
            </a:endParaRPr>
          </a:p>
          <a:p>
            <a:pPr defTabSz="457200" eaLnBrk="1" hangingPunct="1">
              <a:buFontTx/>
              <a:buNone/>
            </a:pPr>
            <a:r>
              <a:rPr lang="nl-NL" altLang="nl-NL" sz="3600" b="1" dirty="0">
                <a:solidFill>
                  <a:srgbClr val="1E8AC6"/>
                </a:solidFill>
                <a:latin typeface="Georgia" panose="02040502050405020303" pitchFamily="18" charset="0"/>
              </a:rPr>
              <a:t>Wilt u/jij meer weten? Kijk op:</a:t>
            </a:r>
          </a:p>
          <a:p>
            <a:pPr defTabSz="457200" eaLnBrk="1" hangingPunct="1">
              <a:buFontTx/>
              <a:buNone/>
            </a:pPr>
            <a:r>
              <a:rPr lang="nl-NL" altLang="nl-NL" sz="3600" b="1" dirty="0">
                <a:solidFill>
                  <a:srgbClr val="1E8AC6"/>
                </a:solidFill>
                <a:latin typeface="Georgia" panose="02040502050405020303" pitchFamily="18" charset="0"/>
                <a:hlinkClick r:id="rId4"/>
              </a:rPr>
              <a:t>www.yachad.nl</a:t>
            </a:r>
            <a:r>
              <a:rPr lang="nl-NL" altLang="nl-NL" sz="3600" b="1" dirty="0">
                <a:solidFill>
                  <a:srgbClr val="1E8AC6"/>
                </a:solidFill>
                <a:latin typeface="Georgia" panose="02040502050405020303" pitchFamily="18" charset="0"/>
              </a:rPr>
              <a:t> – </a:t>
            </a:r>
            <a:r>
              <a:rPr lang="nl-NL" altLang="nl-NL" sz="3600" b="1" dirty="0">
                <a:solidFill>
                  <a:srgbClr val="1E8AC6"/>
                </a:solidFill>
                <a:latin typeface="Georgia" panose="02040502050405020303" pitchFamily="18" charset="0"/>
                <a:hlinkClick r:id="rId5"/>
              </a:rPr>
              <a:t>info@yachad.nl</a:t>
            </a:r>
            <a:r>
              <a:rPr lang="nl-NL" altLang="nl-NL" sz="3600" b="1" dirty="0">
                <a:solidFill>
                  <a:srgbClr val="1E8AC6"/>
                </a:solidFill>
                <a:latin typeface="Georgia" panose="02040502050405020303" pitchFamily="18" charset="0"/>
              </a:rPr>
              <a:t> 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"/>
            <a:ext cx="1331640" cy="711217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/>
      <p:bldP spid="29698" grpId="1" build="p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</TotalTime>
  <Words>164</Words>
  <Application>Microsoft Office PowerPoint</Application>
  <PresentationFormat>Diavoorstelling (4:3)</PresentationFormat>
  <Paragraphs>48</Paragraphs>
  <Slides>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Georgia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bldsprk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Henk Gootjes</dc:creator>
  <cp:lastModifiedBy>R Visscher</cp:lastModifiedBy>
  <cp:revision>54</cp:revision>
  <dcterms:created xsi:type="dcterms:W3CDTF">2010-02-10T08:12:03Z</dcterms:created>
  <dcterms:modified xsi:type="dcterms:W3CDTF">2018-06-29T17:13:43Z</dcterms:modified>
</cp:coreProperties>
</file>